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8"/>
  </p:notesMasterIdLst>
  <p:sldIdLst>
    <p:sldId id="1120" r:id="rId4"/>
    <p:sldId id="1207" r:id="rId5"/>
    <p:sldId id="1208" r:id="rId6"/>
    <p:sldId id="1144" r:id="rId7"/>
    <p:sldId id="1151" r:id="rId8"/>
    <p:sldId id="1175" r:id="rId9"/>
    <p:sldId id="1176" r:id="rId10"/>
    <p:sldId id="259" r:id="rId11"/>
    <p:sldId id="1169" r:id="rId12"/>
    <p:sldId id="1198" r:id="rId13"/>
    <p:sldId id="1167" r:id="rId14"/>
    <p:sldId id="1168" r:id="rId15"/>
    <p:sldId id="341" r:id="rId16"/>
    <p:sldId id="1156" r:id="rId17"/>
    <p:sldId id="1200" r:id="rId18"/>
    <p:sldId id="1201" r:id="rId19"/>
    <p:sldId id="1189" r:id="rId20"/>
    <p:sldId id="1202" r:id="rId21"/>
    <p:sldId id="1190" r:id="rId22"/>
    <p:sldId id="1184" r:id="rId23"/>
    <p:sldId id="319" r:id="rId24"/>
    <p:sldId id="1203" r:id="rId25"/>
    <p:sldId id="1211" r:id="rId26"/>
    <p:sldId id="1147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A5A"/>
    <a:srgbClr val="013F98"/>
    <a:srgbClr val="FF9999"/>
    <a:srgbClr val="F8B4B4"/>
    <a:srgbClr val="FF0000"/>
    <a:srgbClr val="9EAAB4"/>
    <a:srgbClr val="A7B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9" autoAdjust="0"/>
    <p:restoredTop sz="93060" autoAdjust="0"/>
  </p:normalViewPr>
  <p:slideViewPr>
    <p:cSldViewPr snapToGrid="0" showGuides="1">
      <p:cViewPr>
        <p:scale>
          <a:sx n="125" d="100"/>
          <a:sy n="125" d="100"/>
        </p:scale>
        <p:origin x="72" y="72"/>
      </p:cViewPr>
      <p:guideLst>
        <p:guide orient="horz" pos="572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E0913-5A57-4B08-9C09-11F31AB959D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E68CC-128F-4A34-8E8B-EC4F0A9E9D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各位老师，同学们大家好！ 我是树勋，今天由我给大家带来今天的组会分享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68CC-128F-4A34-8E8B-EC4F0A9E9D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CLIP-</a:t>
            </a:r>
            <a:r>
              <a:rPr lang="en-US" altLang="zh-CN" dirty="0" err="1"/>
              <a:t>ViT</a:t>
            </a:r>
            <a:r>
              <a:rPr lang="en-US" altLang="zh-CN" dirty="0"/>
              <a:t>-L 14 </a:t>
            </a:r>
            <a:r>
              <a:rPr lang="zh-CN" altLang="en-US" dirty="0"/>
              <a:t>预训练模型进行</a:t>
            </a:r>
            <a:r>
              <a:rPr lang="en-US" altLang="zh-CN" dirty="0" err="1"/>
              <a:t>zeroshot</a:t>
            </a:r>
            <a:r>
              <a:rPr lang="zh-CN" altLang="en-US" dirty="0"/>
              <a:t>推理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68CC-128F-4A34-8E8B-EC4F0A9E9D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68CC-128F-4A34-8E8B-EC4F0A9E9D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NFT</a:t>
            </a:r>
            <a:r>
              <a:rPr lang="zh-CN" altLang="en-US" dirty="0"/>
              <a:t>项目维基础单位进行划分，解释一下原因：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80</a:t>
            </a:r>
            <a:r>
              <a:rPr lang="zh-CN" altLang="en-US" dirty="0"/>
              <a:t>：</a:t>
            </a:r>
            <a:r>
              <a:rPr lang="en-US" altLang="zh-CN" dirty="0"/>
              <a:t>5 </a:t>
            </a:r>
            <a:r>
              <a:rPr lang="zh-CN" altLang="en-US" dirty="0"/>
              <a:t>： </a:t>
            </a:r>
            <a:r>
              <a:rPr lang="en-US" altLang="zh-CN" dirty="0"/>
              <a:t>15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E68CC-128F-4A34-8E8B-EC4F0A9E9D9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68CC-128F-4A34-8E8B-EC4F0A9E9D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https://openreview.net/forum?id=xUtNrKH8iB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68CC-128F-4A34-8E8B-EC4F0A9E9D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09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68CC-128F-4A34-8E8B-EC4F0A9E9D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68CC-128F-4A34-8E8B-EC4F0A9E9D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kern="100" dirty="0">
                <a:effectLst/>
                <a:latin typeface="宋体" charset="-122"/>
                <a:ea typeface="宋体" charset="-122"/>
              </a:rPr>
              <a:t>跨模态检索旨在利用一种模态的数据表征作为查询，检索与之相关的另一类型的模态数据。经过完备训练的</a:t>
            </a:r>
            <a:r>
              <a:rPr lang="en-US" altLang="zh-CN" sz="1800" kern="100" dirty="0">
                <a:effectLst/>
                <a:latin typeface="宋体" charset="-122"/>
                <a:ea typeface="宋体" charset="-122"/>
              </a:rPr>
              <a:t>AI</a:t>
            </a:r>
            <a:r>
              <a:rPr lang="zh-CN" altLang="en-US" sz="1800" kern="100" dirty="0">
                <a:effectLst/>
                <a:latin typeface="宋体" charset="-122"/>
                <a:ea typeface="宋体" charset="-122"/>
              </a:rPr>
              <a:t>模型中的文本</a:t>
            </a:r>
            <a:r>
              <a:rPr lang="en-US" altLang="zh-CN" sz="1800" kern="100" dirty="0">
                <a:effectLst/>
                <a:latin typeface="宋体" charset="-122"/>
                <a:ea typeface="宋体" charset="-122"/>
              </a:rPr>
              <a:t>/</a:t>
            </a:r>
            <a:r>
              <a:rPr lang="zh-CN" altLang="en-US" sz="1800" kern="100" dirty="0">
                <a:effectLst/>
                <a:latin typeface="宋体" charset="-122"/>
                <a:ea typeface="宋体" charset="-122"/>
              </a:rPr>
              <a:t>视觉编码器会将语义相似的文本</a:t>
            </a:r>
            <a:r>
              <a:rPr lang="en-US" altLang="zh-CN" sz="1800" kern="100" dirty="0">
                <a:effectLst/>
                <a:latin typeface="宋体" charset="-122"/>
                <a:ea typeface="宋体" charset="-122"/>
              </a:rPr>
              <a:t>/</a:t>
            </a:r>
            <a:r>
              <a:rPr lang="zh-CN" altLang="en-US" sz="1800" kern="100" dirty="0">
                <a:effectLst/>
                <a:latin typeface="宋体" charset="-122"/>
                <a:ea typeface="宋体" charset="-122"/>
              </a:rPr>
              <a:t>音视频编码到相近的向量空间，通过计算其与数据库中预设向量空间中备选特征的“距离”得到目标输出。</a:t>
            </a:r>
            <a:endParaRPr lang="zh-CN" altLang="en-US" sz="1800" kern="100" dirty="0">
              <a:effectLst/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68CC-128F-4A34-8E8B-EC4F0A9E9D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具体到</a:t>
            </a:r>
            <a:r>
              <a:rPr lang="en-US" altLang="zh-CN" dirty="0"/>
              <a:t>NFT</a:t>
            </a:r>
            <a:r>
              <a:rPr lang="zh-CN" altLang="en-US" dirty="0"/>
              <a:t>数据本身，具有一些独特的特性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E68CC-128F-4A34-8E8B-EC4F0A9E9D9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NFT</a:t>
            </a:r>
            <a:r>
              <a:rPr lang="zh-CN" altLang="en-US" dirty="0"/>
              <a:t>在一定程度上可以说是数字艺术品，既然是艺术品，那么他的作者在创作他们的时候就会有很大的主观因素在里面，有时候作者对</a:t>
            </a:r>
            <a:r>
              <a:rPr lang="en-US" altLang="zh-CN" dirty="0" err="1"/>
              <a:t>NFTtoken</a:t>
            </a:r>
            <a:r>
              <a:rPr lang="zh-CN" altLang="en-US" dirty="0"/>
              <a:t>的描述是极其抽象的，也就是不知所云。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E68CC-128F-4A34-8E8B-EC4F0A9E9D9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目前计算机视觉业界内尚且没有</a:t>
            </a:r>
            <a:r>
              <a:rPr lang="en-US" altLang="zh-CN" dirty="0"/>
              <a:t>NFT</a:t>
            </a:r>
            <a:r>
              <a:rPr lang="zh-CN" altLang="en-US" dirty="0"/>
              <a:t>元数据构成的数据集可供使用，所以我们就自己构造了一个数据集，名字叫 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NimbusRomNo9L-Regu"/>
              </a:rPr>
              <a:t>“NFT Top1000 Visual-Text Dataset</a:t>
            </a:r>
            <a:r>
              <a:rPr lang="zh-CN" altLang="en-US" sz="1800" b="1" dirty="0">
                <a:solidFill>
                  <a:srgbClr val="C00000"/>
                </a:solidFill>
                <a:effectLst/>
                <a:latin typeface="NimbusRomNo9L-Regu"/>
              </a:rPr>
              <a:t>“ 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NimbusRomNo9L-Regu"/>
              </a:rPr>
              <a:t>简称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NFT1000</a:t>
            </a:r>
          </a:p>
          <a:p>
            <a:endParaRPr lang="en-US" altLang="zh-CN" sz="180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PFP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NimbusRomNo9L-Regu"/>
              </a:rPr>
              <a:t>类项目占据超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60%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NimbusRomNo9L-Regu"/>
              </a:rPr>
              <a:t>的市场份额，选择它也是因为它是主流</a:t>
            </a:r>
            <a:endParaRPr lang="en-US" altLang="zh-CN" sz="1800" dirty="0">
              <a:solidFill>
                <a:srgbClr val="000000"/>
              </a:solidFill>
              <a:effectLst/>
              <a:latin typeface="NimbusRomNo9L-Regu"/>
            </a:endParaRPr>
          </a:p>
          <a:p>
            <a:endParaRPr lang="en-US" altLang="zh-CN" sz="1800" dirty="0">
              <a:solidFill>
                <a:srgbClr val="000000"/>
              </a:solidFill>
              <a:effectLst/>
              <a:latin typeface="NimbusRomNo9L-Regu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rgbClr val="C00000"/>
                </a:solidFill>
              </a:rPr>
              <a:t>Select 2493 projects from 5618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E68CC-128F-4A34-8E8B-EC4F0A9E9D9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并没有现成的数据包放在那里等的去下载</a:t>
            </a:r>
            <a:r>
              <a:rPr lang="en-US" altLang="zh-CN" dirty="0"/>
              <a:t>   </a:t>
            </a:r>
            <a:r>
              <a:rPr lang="zh-CN" altLang="en-US" dirty="0"/>
              <a:t>资源需要去拼凑出来</a:t>
            </a:r>
            <a:endParaRPr lang="en-US" altLang="zh-CN" dirty="0"/>
          </a:p>
          <a:p>
            <a:r>
              <a:rPr lang="en-US" altLang="zh-CN" dirty="0"/>
              <a:t>5-6</a:t>
            </a:r>
            <a:r>
              <a:rPr lang="zh-CN" altLang="en-US" dirty="0"/>
              <a:t>种下载方式  混着用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E68CC-128F-4A34-8E8B-EC4F0A9E9D9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4A77D-DA1B-42B8-8723-091256F6B70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0" y="2149746"/>
            <a:ext cx="12192000" cy="33538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335" spc="12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45"/>
          <a:stretch>
            <a:fillRect/>
          </a:stretch>
        </p:blipFill>
        <p:spPr bwMode="auto">
          <a:xfrm>
            <a:off x="5487762" y="184840"/>
            <a:ext cx="1216476" cy="13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1" r="4757"/>
          <a:stretch>
            <a:fillRect/>
          </a:stretch>
        </p:blipFill>
        <p:spPr bwMode="auto">
          <a:xfrm>
            <a:off x="4741823" y="1305391"/>
            <a:ext cx="2708351" cy="7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rcRect l="6572" b="23438"/>
          <a:stretch>
            <a:fillRect/>
          </a:stretch>
        </p:blipFill>
        <p:spPr>
          <a:xfrm>
            <a:off x="2" y="2236580"/>
            <a:ext cx="5711177" cy="3267041"/>
          </a:xfrm>
          <a:custGeom>
            <a:avLst/>
            <a:gdLst>
              <a:gd name="connsiteX0" fmla="*/ 0 w 4283383"/>
              <a:gd name="connsiteY0" fmla="*/ 0 h 2450281"/>
              <a:gd name="connsiteX1" fmla="*/ 4283383 w 4283383"/>
              <a:gd name="connsiteY1" fmla="*/ 0 h 2450281"/>
              <a:gd name="connsiteX2" fmla="*/ 4283383 w 4283383"/>
              <a:gd name="connsiteY2" fmla="*/ 2450281 h 2450281"/>
              <a:gd name="connsiteX3" fmla="*/ 0 w 4283383"/>
              <a:gd name="connsiteY3" fmla="*/ 2450281 h 245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3383" h="2450281">
                <a:moveTo>
                  <a:pt x="0" y="0"/>
                </a:moveTo>
                <a:lnTo>
                  <a:pt x="4283383" y="0"/>
                </a:lnTo>
                <a:lnTo>
                  <a:pt x="4283383" y="2450281"/>
                </a:lnTo>
                <a:lnTo>
                  <a:pt x="0" y="2450281"/>
                </a:lnTo>
                <a:close/>
              </a:path>
            </a:pathLst>
          </a:cu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816000" y="2666347"/>
            <a:ext cx="10560000" cy="960000"/>
          </a:xfrm>
          <a:prstGeom prst="rect">
            <a:avLst/>
          </a:prstGeom>
        </p:spPr>
        <p:txBody>
          <a:bodyPr tIns="0" bIns="0" anchor="ctr"/>
          <a:lstStyle>
            <a:lvl1pPr algn="ctr">
              <a:lnSpc>
                <a:spcPct val="100000"/>
              </a:lnSpc>
              <a:defRPr sz="5335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en-US" altLang="zh-CN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kumimoji="1" lang="zh-CN" altLang="en-US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</a:t>
            </a:r>
            <a:endParaRPr kumimoji="1" lang="it-IT" altLang="zh-CN" sz="53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28193" y="3979367"/>
            <a:ext cx="3360000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sz="21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kumimoji="1" lang="zh-CN" altLang="en-US" dirty="0"/>
              <a:t>主讲人：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428193" y="4556061"/>
            <a:ext cx="3360000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kumimoji="1"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28600" lvl="0" indent="-228600" algn="ctr"/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</a:t>
            </a:r>
            <a:r>
              <a:rPr kumimoji="1" lang="en-US" altLang="zh-CN" dirty="0"/>
              <a:t>01</a:t>
            </a:r>
            <a:r>
              <a:rPr kumimoji="1" lang="zh-CN" altLang="en-US" dirty="0"/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80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765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7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096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92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6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84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21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92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3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0" y="2149746"/>
            <a:ext cx="12192000" cy="33538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335" spc="12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45"/>
          <a:stretch>
            <a:fillRect/>
          </a:stretch>
        </p:blipFill>
        <p:spPr bwMode="auto">
          <a:xfrm>
            <a:off x="5487762" y="184840"/>
            <a:ext cx="1216476" cy="13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1" r="4757"/>
          <a:stretch>
            <a:fillRect/>
          </a:stretch>
        </p:blipFill>
        <p:spPr bwMode="auto">
          <a:xfrm>
            <a:off x="4741823" y="1305391"/>
            <a:ext cx="2708351" cy="7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rcRect l="6572" b="23438"/>
          <a:stretch>
            <a:fillRect/>
          </a:stretch>
        </p:blipFill>
        <p:spPr>
          <a:xfrm>
            <a:off x="2" y="2236580"/>
            <a:ext cx="5711177" cy="3267041"/>
          </a:xfrm>
          <a:custGeom>
            <a:avLst/>
            <a:gdLst>
              <a:gd name="connsiteX0" fmla="*/ 0 w 4283383"/>
              <a:gd name="connsiteY0" fmla="*/ 0 h 2450281"/>
              <a:gd name="connsiteX1" fmla="*/ 4283383 w 4283383"/>
              <a:gd name="connsiteY1" fmla="*/ 0 h 2450281"/>
              <a:gd name="connsiteX2" fmla="*/ 4283383 w 4283383"/>
              <a:gd name="connsiteY2" fmla="*/ 2450281 h 2450281"/>
              <a:gd name="connsiteX3" fmla="*/ 0 w 4283383"/>
              <a:gd name="connsiteY3" fmla="*/ 2450281 h 245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3383" h="2450281">
                <a:moveTo>
                  <a:pt x="0" y="0"/>
                </a:moveTo>
                <a:lnTo>
                  <a:pt x="4283383" y="0"/>
                </a:lnTo>
                <a:lnTo>
                  <a:pt x="4283383" y="2450281"/>
                </a:lnTo>
                <a:lnTo>
                  <a:pt x="0" y="2450281"/>
                </a:lnTo>
                <a:close/>
              </a:path>
            </a:pathLst>
          </a:cu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816000" y="2666347"/>
            <a:ext cx="10560000" cy="960000"/>
          </a:xfrm>
          <a:prstGeom prst="rect">
            <a:avLst/>
          </a:prstGeom>
        </p:spPr>
        <p:txBody>
          <a:bodyPr tIns="0" bIns="0" anchor="ctr"/>
          <a:lstStyle>
            <a:lvl1pPr algn="ctr">
              <a:lnSpc>
                <a:spcPct val="100000"/>
              </a:lnSpc>
              <a:defRPr sz="5335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en-US" altLang="zh-CN" sz="5335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PPT</a:t>
            </a:r>
            <a:r>
              <a:rPr kumimoji="1" lang="zh-CN" altLang="en-US" sz="5335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模板</a:t>
            </a:r>
            <a:endParaRPr kumimoji="1" lang="it-IT" altLang="zh-CN" sz="5335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28193" y="3979367"/>
            <a:ext cx="3360000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sz="2135" b="1">
                <a:solidFill>
                  <a:schemeClr val="bg1"/>
                </a:solidFill>
                <a:latin typeface="Microsoft YaHei" charset="-122"/>
                <a:ea typeface="Microsoft YaHei" charset="-122"/>
              </a:defRPr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kumimoji="1" lang="zh-CN" altLang="en-US" dirty="0"/>
              <a:t>主讲人：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428193" y="4556061"/>
            <a:ext cx="3360000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kumimoji="1" lang="zh-CN" altLang="en-US" sz="2135" b="1" dirty="0">
                <a:solidFill>
                  <a:schemeClr val="bg1"/>
                </a:solidFill>
                <a:latin typeface="Microsoft YaHei" charset="-122"/>
                <a:ea typeface="Microsoft YaHei" charset="-122"/>
              </a:defRPr>
            </a:lvl1pPr>
          </a:lstStyle>
          <a:p>
            <a:pPr marL="228600" lvl="0" indent="-228600" algn="ctr"/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</a:t>
            </a:r>
            <a:r>
              <a:rPr kumimoji="1" lang="en-US" altLang="zh-CN" dirty="0"/>
              <a:t>01</a:t>
            </a:r>
            <a:r>
              <a:rPr kumimoji="1"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3582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0" y="2149746"/>
            <a:ext cx="12192000" cy="33538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335" spc="12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45"/>
          <a:stretch>
            <a:fillRect/>
          </a:stretch>
        </p:blipFill>
        <p:spPr bwMode="auto">
          <a:xfrm>
            <a:off x="5487762" y="184840"/>
            <a:ext cx="1216476" cy="13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1" r="4757"/>
          <a:stretch>
            <a:fillRect/>
          </a:stretch>
        </p:blipFill>
        <p:spPr bwMode="auto">
          <a:xfrm>
            <a:off x="4741823" y="1305391"/>
            <a:ext cx="2708351" cy="7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816000" y="2666347"/>
            <a:ext cx="10560000" cy="960000"/>
          </a:xfrm>
          <a:prstGeom prst="rect">
            <a:avLst/>
          </a:prstGeom>
        </p:spPr>
        <p:txBody>
          <a:bodyPr tIns="0" bIns="0" anchor="ctr"/>
          <a:lstStyle>
            <a:lvl1pPr algn="ctr">
              <a:lnSpc>
                <a:spcPct val="100000"/>
              </a:lnSpc>
              <a:defRPr sz="5335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en-US" altLang="zh-CN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kumimoji="1" lang="zh-CN" altLang="en-US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</a:t>
            </a:r>
            <a:endParaRPr kumimoji="1" lang="it-IT" altLang="zh-CN" sz="53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28193" y="3979367"/>
            <a:ext cx="3360000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sz="21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kumimoji="1" lang="zh-CN" altLang="en-US" dirty="0"/>
              <a:t>主讲人：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428193" y="4556061"/>
            <a:ext cx="3360000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kumimoji="1"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28600" lvl="0" indent="-228600" algn="ctr"/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</a:t>
            </a:r>
            <a:r>
              <a:rPr kumimoji="1" lang="en-US" altLang="zh-CN" dirty="0"/>
              <a:t>01</a:t>
            </a:r>
            <a:r>
              <a:rPr kumimoji="1" lang="zh-CN" altLang="en-US" dirty="0"/>
              <a:t>日</a:t>
            </a: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-908678" y="1318956"/>
            <a:ext cx="10359535" cy="6702333"/>
            <a:chOff x="-681509" y="989217"/>
            <a:chExt cx="7769651" cy="5026750"/>
          </a:xfrm>
        </p:grpSpPr>
        <p:sp>
          <p:nvSpPr>
            <p:cNvPr id="5" name="矩形 4"/>
            <p:cNvSpPr/>
            <p:nvPr userDrawn="1"/>
          </p:nvSpPr>
          <p:spPr>
            <a:xfrm>
              <a:off x="-681509" y="989217"/>
              <a:ext cx="7221155" cy="5026750"/>
            </a:xfrm>
            <a:prstGeom prst="rect">
              <a:avLst/>
            </a:prstGeom>
            <a:blipFill dpi="0" rotWithShape="1">
              <a:blip r:embed="rId5">
                <a:alphaModFix amt="61940"/>
                <a:duotone>
                  <a:prstClr val="black"/>
                  <a:schemeClr val="accent1">
                    <a:lumMod val="40000"/>
                    <a:lumOff val="60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44" b="97479" l="7750" r="99160">
                            <a14:foregroundMark x1="30626" y1="23669" x2="38189" y2="50560"/>
                            <a14:foregroundMark x1="50794" y1="29692" x2="54622" y2="54342"/>
                            <a14:foregroundMark x1="33894" y1="28431" x2="37255" y2="63585"/>
                            <a14:foregroundMark x1="37255" y1="63585" x2="62558" y2="58683"/>
                            <a14:foregroundMark x1="62558" y1="58683" x2="48459" y2="47059"/>
                            <a14:foregroundMark x1="48459" y1="47059" x2="48366" y2="72969"/>
                            <a14:foregroundMark x1="48366" y1="72969" x2="50420" y2="73950"/>
                            <a14:foregroundMark x1="28385" y1="63725" x2="23996" y2="76751"/>
                            <a14:foregroundMark x1="23996" y1="76751" x2="18954" y2="83754"/>
                            <a14:foregroundMark x1="18954" y1="83754" x2="18954" y2="83754"/>
                            <a14:foregroundMark x1="9991" y1="76050" x2="15873" y2="89216"/>
                            <a14:foregroundMark x1="15873" y1="89216" x2="22222" y2="95798"/>
                            <a14:foregroundMark x1="22222" y1="95798" x2="22222" y2="95798"/>
                            <a14:foregroundMark x1="43137" y1="64426" x2="54528" y2="81092"/>
                            <a14:foregroundMark x1="54528" y1="81092" x2="74230" y2="96919"/>
                            <a14:foregroundMark x1="74230" y1="96919" x2="75910" y2="97479"/>
                            <a14:foregroundMark x1="89956" y1="82825" x2="92904" y2="93838"/>
                            <a14:foregroundMark x1="89646" y1="81668" x2="89488" y2="81078"/>
                            <a14:foregroundMark x1="88142" y1="76050" x2="88222" y2="76350"/>
                            <a14:foregroundMark x1="43231" y1="14146" x2="44351" y2="16106"/>
                            <a14:foregroundMark x1="41457" y1="14146" x2="43511" y2="14286"/>
                            <a14:foregroundMark x1="81419" y1="57423" x2="86181" y2="57143"/>
                            <a14:foregroundMark x1="93464" y1="87115" x2="97572" y2="86555"/>
                            <a14:foregroundMark x1="17180" y1="72829" x2="7843" y2="73389"/>
                            <a14:foregroundMark x1="92250" y1="68207" x2="93838" y2="77031"/>
                            <a14:foregroundMark x1="93838" y1="77031" x2="97572" y2="80812"/>
                            <a14:foregroundMark x1="91597" y1="68067" x2="94865" y2="73389"/>
                            <a14:foregroundMark x1="89729" y1="66807" x2="95518" y2="68347"/>
                            <a14:foregroundMark x1="95518" y1="68347" x2="95612" y2="69188"/>
                            <a14:foregroundMark x1="89729" y1="80952" x2="95331" y2="75490"/>
                            <a14:foregroundMark x1="90850" y1="82073" x2="87955" y2="80112"/>
                            <a14:foregroundMark x1="90476" y1="80812" x2="92717" y2="84734"/>
                            <a14:foregroundMark x1="96919" y1="82773" x2="99160" y2="85434"/>
                            <a14:foregroundMark x1="89542" y1="66527" x2="87582" y2="66387"/>
                            <a14:foregroundMark x1="89916" y1="66387" x2="88142" y2="65126"/>
                            <a14:foregroundMark x1="96732" y1="67647" x2="97199" y2="78151"/>
                            <a14:foregroundMark x1="96545" y1="65546" x2="97292" y2="79972"/>
                            <a14:foregroundMark x1="96078" y1="65826" x2="90196" y2="65686"/>
                            <a14:foregroundMark x1="90196" y1="65686" x2="89916" y2="65826"/>
                            <a14:backgroundMark x1="85994" y1="39216" x2="85994" y2="39216"/>
                            <a14:backgroundMark x1="91223" y1="31933" x2="80859" y2="18487"/>
                            <a14:backgroundMark x1="80859" y1="18487" x2="57796" y2="3501"/>
                            <a14:backgroundMark x1="57796" y1="3501" x2="22316" y2="6863"/>
                            <a14:backgroundMark x1="22316" y1="6863" x2="11578" y2="14706"/>
                            <a14:backgroundMark x1="11578" y1="14706" x2="7283" y2="21289"/>
                            <a14:backgroundMark x1="9617" y1="27871" x2="16993" y2="5882"/>
                            <a14:backgroundMark x1="16807" y1="59804" x2="12045" y2="65266"/>
                            <a14:backgroundMark x1="12045" y1="65266" x2="9711" y2="65266"/>
                          </a14:backgroundRemoval>
                        </a14:imgEffect>
                        <a14:imgEffect>
                          <a14:brightnessContrast bright="4000" contrast="-19000"/>
                        </a14:imgEffect>
                        <a14:imgEffect>
                          <a14:colorTemperature colorTemp="4393"/>
                        </a14:imgEffect>
                        <a14:imgEffect>
                          <a14:saturation sat="3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8684" t="-10156" r="2576" b="115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5547289" y="4127714"/>
              <a:ext cx="1540853" cy="1015786"/>
            </a:xfrm>
            <a:prstGeom prst="rect">
              <a:avLst/>
            </a:prstGeom>
            <a:gradFill>
              <a:gsLst>
                <a:gs pos="0">
                  <a:srgbClr val="ACB9DB">
                    <a:alpha val="0"/>
                  </a:srgbClr>
                </a:gs>
                <a:gs pos="37000">
                  <a:srgbClr val="E7E7E7"/>
                </a:gs>
                <a:gs pos="66000">
                  <a:srgbClr val="F2F2F2"/>
                </a:gs>
                <a:gs pos="100000">
                  <a:srgbClr val="F2F2F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5327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0" y="2149746"/>
            <a:ext cx="12192000" cy="2413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335" spc="1200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" y="0"/>
            <a:ext cx="4146804" cy="973667"/>
            <a:chOff x="6115050" y="4447360"/>
            <a:chExt cx="3019681" cy="709019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545"/>
            <a:stretch>
              <a:fillRect/>
            </a:stretch>
          </p:blipFill>
          <p:spPr bwMode="auto">
            <a:xfrm>
              <a:off x="6115050" y="4447360"/>
              <a:ext cx="655402" cy="70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51" r="4757"/>
            <a:stretch>
              <a:fillRect/>
            </a:stretch>
          </p:blipFill>
          <p:spPr bwMode="auto">
            <a:xfrm>
              <a:off x="6722271" y="4447360"/>
              <a:ext cx="2412460" cy="70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-890749" y="1212367"/>
            <a:ext cx="10359535" cy="6702333"/>
            <a:chOff x="-681509" y="989217"/>
            <a:chExt cx="7769651" cy="5026750"/>
          </a:xfrm>
        </p:grpSpPr>
        <p:sp>
          <p:nvSpPr>
            <p:cNvPr id="4" name="矩形 3"/>
            <p:cNvSpPr/>
            <p:nvPr userDrawn="1"/>
          </p:nvSpPr>
          <p:spPr>
            <a:xfrm>
              <a:off x="-681509" y="989217"/>
              <a:ext cx="7221155" cy="5026750"/>
            </a:xfrm>
            <a:prstGeom prst="rect">
              <a:avLst/>
            </a:prstGeom>
            <a:blipFill dpi="0" rotWithShape="1">
              <a:blip r:embed="rId5">
                <a:alphaModFix amt="61940"/>
                <a:duotone>
                  <a:prstClr val="black"/>
                  <a:schemeClr val="accent1">
                    <a:lumMod val="40000"/>
                    <a:lumOff val="60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44" b="97479" l="7750" r="99160">
                            <a14:foregroundMark x1="30626" y1="23669" x2="38189" y2="50560"/>
                            <a14:foregroundMark x1="50794" y1="29692" x2="54622" y2="54342"/>
                            <a14:foregroundMark x1="33894" y1="28431" x2="37255" y2="63585"/>
                            <a14:foregroundMark x1="37255" y1="63585" x2="62558" y2="58683"/>
                            <a14:foregroundMark x1="62558" y1="58683" x2="48459" y2="47059"/>
                            <a14:foregroundMark x1="48459" y1="47059" x2="48366" y2="72969"/>
                            <a14:foregroundMark x1="48366" y1="72969" x2="50420" y2="73950"/>
                            <a14:foregroundMark x1="28385" y1="63725" x2="23996" y2="76751"/>
                            <a14:foregroundMark x1="23996" y1="76751" x2="18954" y2="83754"/>
                            <a14:foregroundMark x1="18954" y1="83754" x2="18954" y2="83754"/>
                            <a14:foregroundMark x1="9991" y1="76050" x2="15873" y2="89216"/>
                            <a14:foregroundMark x1="15873" y1="89216" x2="22222" y2="95798"/>
                            <a14:foregroundMark x1="22222" y1="95798" x2="22222" y2="95798"/>
                            <a14:foregroundMark x1="43137" y1="64426" x2="54528" y2="81092"/>
                            <a14:foregroundMark x1="54528" y1="81092" x2="74230" y2="96919"/>
                            <a14:foregroundMark x1="74230" y1="96919" x2="75910" y2="97479"/>
                            <a14:foregroundMark x1="89956" y1="82825" x2="92904" y2="93838"/>
                            <a14:foregroundMark x1="89646" y1="81668" x2="89488" y2="81078"/>
                            <a14:foregroundMark x1="88142" y1="76050" x2="88222" y2="76350"/>
                            <a14:foregroundMark x1="43231" y1="14146" x2="44351" y2="16106"/>
                            <a14:foregroundMark x1="41457" y1="14146" x2="43511" y2="14286"/>
                            <a14:foregroundMark x1="81419" y1="57423" x2="86181" y2="57143"/>
                            <a14:foregroundMark x1="93464" y1="87115" x2="97572" y2="86555"/>
                            <a14:foregroundMark x1="17180" y1="72829" x2="7843" y2="73389"/>
                            <a14:foregroundMark x1="92250" y1="68207" x2="93838" y2="77031"/>
                            <a14:foregroundMark x1="93838" y1="77031" x2="97572" y2="80812"/>
                            <a14:foregroundMark x1="91597" y1="68067" x2="94865" y2="73389"/>
                            <a14:foregroundMark x1="89729" y1="66807" x2="95518" y2="68347"/>
                            <a14:foregroundMark x1="95518" y1="68347" x2="95612" y2="69188"/>
                            <a14:foregroundMark x1="89729" y1="80952" x2="95331" y2="75490"/>
                            <a14:foregroundMark x1="90850" y1="82073" x2="87955" y2="80112"/>
                            <a14:foregroundMark x1="90476" y1="80812" x2="92717" y2="84734"/>
                            <a14:foregroundMark x1="96919" y1="82773" x2="99160" y2="85434"/>
                            <a14:foregroundMark x1="89542" y1="66527" x2="87582" y2="66387"/>
                            <a14:foregroundMark x1="89916" y1="66387" x2="88142" y2="65126"/>
                            <a14:foregroundMark x1="96732" y1="67647" x2="97199" y2="78151"/>
                            <a14:foregroundMark x1="96545" y1="65546" x2="97292" y2="79972"/>
                            <a14:foregroundMark x1="96078" y1="65826" x2="90196" y2="65686"/>
                            <a14:foregroundMark x1="90196" y1="65686" x2="89916" y2="65826"/>
                            <a14:backgroundMark x1="85994" y1="39216" x2="85994" y2="39216"/>
                            <a14:backgroundMark x1="91223" y1="31933" x2="80859" y2="18487"/>
                            <a14:backgroundMark x1="80859" y1="18487" x2="57796" y2="3501"/>
                            <a14:backgroundMark x1="57796" y1="3501" x2="22316" y2="6863"/>
                            <a14:backgroundMark x1="22316" y1="6863" x2="11578" y2="14706"/>
                            <a14:backgroundMark x1="11578" y1="14706" x2="7283" y2="21289"/>
                            <a14:backgroundMark x1="9617" y1="27871" x2="16993" y2="5882"/>
                            <a14:backgroundMark x1="16807" y1="59804" x2="12045" y2="65266"/>
                            <a14:backgroundMark x1="12045" y1="65266" x2="9711" y2="65266"/>
                          </a14:backgroundRemoval>
                        </a14:imgEffect>
                        <a14:imgEffect>
                          <a14:brightnessContrast bright="4000" contrast="-19000"/>
                        </a14:imgEffect>
                        <a14:imgEffect>
                          <a14:colorTemperature colorTemp="4393"/>
                        </a14:imgEffect>
                        <a14:imgEffect>
                          <a14:saturation sat="3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8684" t="-10156" r="2576" b="115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5547289" y="3502592"/>
              <a:ext cx="1540853" cy="1749956"/>
            </a:xfrm>
            <a:prstGeom prst="rect">
              <a:avLst/>
            </a:prstGeom>
            <a:gradFill>
              <a:gsLst>
                <a:gs pos="0">
                  <a:srgbClr val="ACB9DB">
                    <a:alpha val="0"/>
                  </a:srgbClr>
                </a:gs>
                <a:gs pos="37000">
                  <a:srgbClr val="E7E7E7"/>
                </a:gs>
                <a:gs pos="66000">
                  <a:srgbClr val="F2F2F2"/>
                </a:gs>
                <a:gs pos="100000">
                  <a:srgbClr val="F2F2F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816000" y="2515848"/>
            <a:ext cx="10560000" cy="960000"/>
          </a:xfrm>
          <a:prstGeom prst="rect">
            <a:avLst/>
          </a:prstGeom>
        </p:spPr>
        <p:txBody>
          <a:bodyPr tIns="0" bIns="0" anchor="ctr"/>
          <a:lstStyle>
            <a:lvl1pPr algn="ctr">
              <a:lnSpc>
                <a:spcPct val="100000"/>
              </a:lnSpc>
              <a:defRPr sz="5335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zh-CN" altLang="en-US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这是</a:t>
            </a:r>
            <a:r>
              <a:rPr kumimoji="1" lang="en-US" altLang="zh-CN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kumimoji="1" lang="zh-CN" altLang="en-US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</a:t>
            </a:r>
            <a:endParaRPr kumimoji="1" lang="it-IT" altLang="zh-CN" sz="53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904523" y="4821474"/>
            <a:ext cx="3410927" cy="432887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sz="2135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kumimoji="1" lang="zh-CN" altLang="en-US" dirty="0"/>
              <a:t>主讲人：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  <p:sp>
        <p:nvSpPr>
          <p:cNvPr id="2" name="标题 1"/>
          <p:cNvSpPr txBox="1"/>
          <p:nvPr userDrawn="1"/>
        </p:nvSpPr>
        <p:spPr>
          <a:xfrm>
            <a:off x="816000" y="3514656"/>
            <a:ext cx="10560000" cy="960000"/>
          </a:xfrm>
          <a:prstGeom prst="rect">
            <a:avLst/>
          </a:prstGeom>
        </p:spPr>
        <p:txBody>
          <a:bodyPr tIns="0" bIns="0" anchor="ctr"/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algn="ctr"/>
            <a:endParaRPr kumimoji="1" lang="it-IT" altLang="zh-CN" sz="373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3967" y="3655496"/>
            <a:ext cx="10560051" cy="575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这是</a:t>
            </a:r>
            <a:r>
              <a:rPr lang="en-US" altLang="zh-CN" dirty="0"/>
              <a:t>PPT</a:t>
            </a:r>
            <a:r>
              <a:rPr lang="zh-CN" altLang="en-US" dirty="0"/>
              <a:t>副标题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7904523" y="5394702"/>
            <a:ext cx="3409949" cy="4339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5" b="1" i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指导教师：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7904523" y="5968960"/>
            <a:ext cx="3409949" cy="4339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5" b="1" i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XX</a:t>
            </a:r>
            <a:r>
              <a:rPr lang="zh-CN" altLang="en-US" dirty="0"/>
              <a:t>月</a:t>
            </a:r>
            <a:r>
              <a:rPr lang="en-US" altLang="zh-CN" dirty="0"/>
              <a:t>XX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16333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0" y="2149746"/>
            <a:ext cx="12192000" cy="33538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335" spc="12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45"/>
          <a:stretch>
            <a:fillRect/>
          </a:stretch>
        </p:blipFill>
        <p:spPr bwMode="auto">
          <a:xfrm>
            <a:off x="5487762" y="184840"/>
            <a:ext cx="1216476" cy="13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1" r="4757"/>
          <a:stretch>
            <a:fillRect/>
          </a:stretch>
        </p:blipFill>
        <p:spPr bwMode="auto">
          <a:xfrm>
            <a:off x="4741823" y="1305391"/>
            <a:ext cx="2708351" cy="7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rcRect l="6572" b="23438"/>
          <a:stretch>
            <a:fillRect/>
          </a:stretch>
        </p:blipFill>
        <p:spPr>
          <a:xfrm>
            <a:off x="2" y="2236580"/>
            <a:ext cx="5711177" cy="3267041"/>
          </a:xfrm>
          <a:custGeom>
            <a:avLst/>
            <a:gdLst>
              <a:gd name="connsiteX0" fmla="*/ 0 w 4283383"/>
              <a:gd name="connsiteY0" fmla="*/ 0 h 2450281"/>
              <a:gd name="connsiteX1" fmla="*/ 4283383 w 4283383"/>
              <a:gd name="connsiteY1" fmla="*/ 0 h 2450281"/>
              <a:gd name="connsiteX2" fmla="*/ 4283383 w 4283383"/>
              <a:gd name="connsiteY2" fmla="*/ 2450281 h 2450281"/>
              <a:gd name="connsiteX3" fmla="*/ 0 w 4283383"/>
              <a:gd name="connsiteY3" fmla="*/ 2450281 h 245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3383" h="2450281">
                <a:moveTo>
                  <a:pt x="0" y="0"/>
                </a:moveTo>
                <a:lnTo>
                  <a:pt x="4283383" y="0"/>
                </a:lnTo>
                <a:lnTo>
                  <a:pt x="4283383" y="2450281"/>
                </a:lnTo>
                <a:lnTo>
                  <a:pt x="0" y="2450281"/>
                </a:lnTo>
                <a:close/>
              </a:path>
            </a:pathLst>
          </a:cu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816000" y="2666347"/>
            <a:ext cx="10560000" cy="960000"/>
          </a:xfrm>
          <a:prstGeom prst="rect">
            <a:avLst/>
          </a:prstGeom>
        </p:spPr>
        <p:txBody>
          <a:bodyPr tIns="0" bIns="0" anchor="ctr"/>
          <a:lstStyle>
            <a:lvl1pPr algn="ctr">
              <a:lnSpc>
                <a:spcPct val="100000"/>
              </a:lnSpc>
              <a:defRPr sz="5335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en-US" altLang="zh-CN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kumimoji="1" lang="zh-CN" altLang="en-US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</a:t>
            </a:r>
            <a:endParaRPr kumimoji="1" lang="it-IT" altLang="zh-CN" sz="53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28193" y="3979367"/>
            <a:ext cx="3360000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sz="21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kumimoji="1" lang="zh-CN" altLang="en-US" dirty="0"/>
              <a:t>主讲人：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428193" y="4556061"/>
            <a:ext cx="3360000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kumimoji="1"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28600" lvl="0" indent="-228600" algn="ctr"/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</a:t>
            </a:r>
            <a:r>
              <a:rPr kumimoji="1" lang="en-US" altLang="zh-CN" dirty="0"/>
              <a:t>01</a:t>
            </a:r>
            <a:r>
              <a:rPr kumimoji="1"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39202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0" y="2051426"/>
            <a:ext cx="12192000" cy="35726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335" spc="12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45"/>
          <a:stretch>
            <a:fillRect/>
          </a:stretch>
        </p:blipFill>
        <p:spPr bwMode="auto">
          <a:xfrm>
            <a:off x="5487762" y="145512"/>
            <a:ext cx="1216476" cy="13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1" r="4757"/>
          <a:stretch>
            <a:fillRect/>
          </a:stretch>
        </p:blipFill>
        <p:spPr bwMode="auto">
          <a:xfrm>
            <a:off x="4741823" y="1266063"/>
            <a:ext cx="2708351" cy="7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rcRect l="6572" b="23438"/>
          <a:stretch>
            <a:fillRect/>
          </a:stretch>
        </p:blipFill>
        <p:spPr>
          <a:xfrm>
            <a:off x="2" y="2138260"/>
            <a:ext cx="6095999" cy="3487176"/>
          </a:xfrm>
          <a:custGeom>
            <a:avLst/>
            <a:gdLst>
              <a:gd name="connsiteX0" fmla="*/ 0 w 4283383"/>
              <a:gd name="connsiteY0" fmla="*/ 0 h 2450281"/>
              <a:gd name="connsiteX1" fmla="*/ 4283383 w 4283383"/>
              <a:gd name="connsiteY1" fmla="*/ 0 h 2450281"/>
              <a:gd name="connsiteX2" fmla="*/ 4283383 w 4283383"/>
              <a:gd name="connsiteY2" fmla="*/ 2450281 h 2450281"/>
              <a:gd name="connsiteX3" fmla="*/ 0 w 4283383"/>
              <a:gd name="connsiteY3" fmla="*/ 2450281 h 245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3383" h="2450281">
                <a:moveTo>
                  <a:pt x="0" y="0"/>
                </a:moveTo>
                <a:lnTo>
                  <a:pt x="4283383" y="0"/>
                </a:lnTo>
                <a:lnTo>
                  <a:pt x="4283383" y="2450281"/>
                </a:lnTo>
                <a:lnTo>
                  <a:pt x="0" y="2450281"/>
                </a:lnTo>
                <a:close/>
              </a:path>
            </a:pathLst>
          </a:custGeom>
        </p:spPr>
      </p:pic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096000" y="4397595"/>
            <a:ext cx="5280000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sz="21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kumimoji="1" lang="zh-CN" altLang="en-US" dirty="0"/>
              <a:t>主讲人：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974289"/>
            <a:ext cx="5279997" cy="480000"/>
          </a:xfrm>
          <a:prstGeom prst="rect">
            <a:avLst/>
          </a:prstGeom>
        </p:spPr>
        <p:txBody>
          <a:bodyPr tIns="72000" anchor="ctr"/>
          <a:lstStyle>
            <a:lvl1pPr marL="0" indent="0" algn="ctr">
              <a:buNone/>
              <a:defRPr kumimoji="1"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28600" lvl="0" indent="-228600" algn="ctr"/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</a:t>
            </a:r>
            <a:r>
              <a:rPr kumimoji="1" lang="en-US" altLang="zh-CN" dirty="0"/>
              <a:t>01</a:t>
            </a:r>
            <a:r>
              <a:rPr kumimoji="1" lang="zh-CN" altLang="en-US" dirty="0"/>
              <a:t>日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6000" y="2417528"/>
            <a:ext cx="10560000" cy="960000"/>
          </a:xfrm>
          <a:prstGeom prst="rect">
            <a:avLst/>
          </a:prstGeom>
        </p:spPr>
        <p:txBody>
          <a:bodyPr tIns="0" bIns="0" anchor="ctr"/>
          <a:lstStyle>
            <a:lvl1pPr algn="ctr">
              <a:lnSpc>
                <a:spcPct val="100000"/>
              </a:lnSpc>
              <a:defRPr sz="5335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zh-CN" altLang="en-US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这是</a:t>
            </a:r>
            <a:r>
              <a:rPr kumimoji="1" lang="en-US" altLang="zh-CN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kumimoji="1" lang="zh-CN" altLang="en-US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</a:t>
            </a:r>
            <a:endParaRPr kumimoji="1" lang="it-IT" altLang="zh-CN" sz="53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3967" y="3557176"/>
            <a:ext cx="10560051" cy="575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这是</a:t>
            </a:r>
            <a:r>
              <a:rPr lang="en-US" altLang="zh-CN" dirty="0"/>
              <a:t>PPT</a:t>
            </a:r>
            <a:r>
              <a:rPr lang="zh-CN" altLang="en-US" dirty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744243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-11628" y="-5129"/>
            <a:ext cx="3840000" cy="6864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vert="horz" wrap="square" lIns="60960" tIns="60960" rIns="60960" bIns="60960" numCol="1" rtlCol="0" anchor="ctr" anchorCtr="0" compatLnSpc="1">
            <a:noAutofit/>
          </a:bodyPr>
          <a:lstStyle/>
          <a:p>
            <a:pPr marL="0" marR="0" indent="0" algn="l" defTabSz="243522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1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5320103" y="2592603"/>
            <a:ext cx="6031069" cy="534077"/>
          </a:xfrm>
          <a:prstGeom prst="rect">
            <a:avLst/>
          </a:prstGeom>
          <a:noFill/>
        </p:spPr>
        <p:txBody>
          <a:bodyPr wrap="square" tIns="54000" bIns="36000" rtlCol="0" anchor="ctr">
            <a:spAutoFit/>
          </a:bodyPr>
          <a:lstStyle>
            <a:lvl1pPr marL="0" indent="0">
              <a:buFontTx/>
              <a:buNone/>
              <a:defRPr lang="zh-CN" altLang="en-US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kumimoji="1" lang="zh-CN" altLang="en-US" dirty="0"/>
              <a:t>标题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2" hasCustomPrompt="1"/>
          </p:nvPr>
        </p:nvSpPr>
        <p:spPr>
          <a:xfrm>
            <a:off x="5320102" y="3658393"/>
            <a:ext cx="6031069" cy="534077"/>
          </a:xfrm>
          <a:prstGeom prst="rect">
            <a:avLst/>
          </a:prstGeom>
          <a:noFill/>
        </p:spPr>
        <p:txBody>
          <a:bodyPr wrap="square" tIns="54000" bIns="36000" rtlCol="0" anchor="ctr">
            <a:spAutoFit/>
          </a:bodyPr>
          <a:lstStyle>
            <a:lvl1pPr marL="0" indent="0">
              <a:buFontTx/>
              <a:buNone/>
              <a:defRPr lang="zh-CN" altLang="en-US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kumimoji="1" lang="zh-CN" altLang="en-US" dirty="0"/>
              <a:t>标题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3" hasCustomPrompt="1"/>
          </p:nvPr>
        </p:nvSpPr>
        <p:spPr>
          <a:xfrm>
            <a:off x="5320100" y="4724186"/>
            <a:ext cx="6031069" cy="534077"/>
          </a:xfrm>
          <a:prstGeom prst="rect">
            <a:avLst/>
          </a:prstGeom>
          <a:noFill/>
        </p:spPr>
        <p:txBody>
          <a:bodyPr wrap="square" tIns="54000" bIns="36000" rtlCol="0" anchor="ctr">
            <a:spAutoFit/>
          </a:bodyPr>
          <a:lstStyle>
            <a:lvl1pPr marL="0" indent="0">
              <a:buFontTx/>
              <a:buNone/>
              <a:defRPr lang="zh-CN" altLang="en-US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kumimoji="1" lang="zh-CN" altLang="en-US" dirty="0"/>
              <a:t>标题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5320103" y="1526812"/>
            <a:ext cx="6031069" cy="534077"/>
          </a:xfrm>
          <a:prstGeom prst="rect">
            <a:avLst/>
          </a:prstGeom>
          <a:noFill/>
        </p:spPr>
        <p:txBody>
          <a:bodyPr wrap="square" tIns="54000" bIns="36000" rtlCol="0" anchor="ctr">
            <a:spAutoFit/>
          </a:bodyPr>
          <a:lstStyle>
            <a:lvl1pPr marL="0" indent="0">
              <a:buFontTx/>
              <a:buNone/>
              <a:defRPr lang="zh-CN" altLang="en-US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kumimoji="1" lang="zh-CN" altLang="en-US" dirty="0"/>
              <a:t>标题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TextBox 1"/>
          <p:cNvSpPr txBox="1"/>
          <p:nvPr userDrawn="1"/>
        </p:nvSpPr>
        <p:spPr>
          <a:xfrm>
            <a:off x="1032919" y="2174695"/>
            <a:ext cx="1688283" cy="949042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701631" y="3207698"/>
            <a:ext cx="2353016" cy="620619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r>
              <a:rPr lang="en-US" altLang="zh-CN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332051" y="1440913"/>
            <a:ext cx="988663" cy="705872"/>
            <a:chOff x="3249038" y="1080685"/>
            <a:chExt cx="741497" cy="529404"/>
          </a:xfrm>
        </p:grpSpPr>
        <p:sp>
          <p:nvSpPr>
            <p:cNvPr id="3" name="矩形 2"/>
            <p:cNvSpPr/>
            <p:nvPr userDrawn="1"/>
          </p:nvSpPr>
          <p:spPr>
            <a:xfrm>
              <a:off x="3249038" y="1080685"/>
              <a:ext cx="529404" cy="529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b="1" dirty="0"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" name="直接连接符 4"/>
            <p:cNvCxnSpPr/>
            <p:nvPr userDrawn="1"/>
          </p:nvCxnSpPr>
          <p:spPr>
            <a:xfrm>
              <a:off x="3990075" y="1080685"/>
              <a:ext cx="460" cy="52940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 userDrawn="1"/>
        </p:nvGrpSpPr>
        <p:grpSpPr>
          <a:xfrm>
            <a:off x="4332051" y="2507387"/>
            <a:ext cx="988663" cy="705872"/>
            <a:chOff x="3249038" y="1080685"/>
            <a:chExt cx="741497" cy="529404"/>
          </a:xfrm>
        </p:grpSpPr>
        <p:sp>
          <p:nvSpPr>
            <p:cNvPr id="9" name="矩形 8"/>
            <p:cNvSpPr/>
            <p:nvPr userDrawn="1"/>
          </p:nvSpPr>
          <p:spPr>
            <a:xfrm>
              <a:off x="3249038" y="1080685"/>
              <a:ext cx="529404" cy="5294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b="1" dirty="0"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0" name="直接连接符 9"/>
            <p:cNvCxnSpPr/>
            <p:nvPr userDrawn="1"/>
          </p:nvCxnSpPr>
          <p:spPr>
            <a:xfrm>
              <a:off x="3990075" y="1080685"/>
              <a:ext cx="460" cy="529404"/>
            </a:xfrm>
            <a:prstGeom prst="line">
              <a:avLst/>
            </a:prstGeom>
            <a:ln w="38100">
              <a:solidFill>
                <a:srgbClr val="7F8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 userDrawn="1"/>
        </p:nvGrpSpPr>
        <p:grpSpPr>
          <a:xfrm>
            <a:off x="4332051" y="3573860"/>
            <a:ext cx="988663" cy="705872"/>
            <a:chOff x="3249038" y="1080685"/>
            <a:chExt cx="741497" cy="529404"/>
          </a:xfrm>
        </p:grpSpPr>
        <p:sp>
          <p:nvSpPr>
            <p:cNvPr id="13" name="矩形 12"/>
            <p:cNvSpPr/>
            <p:nvPr userDrawn="1"/>
          </p:nvSpPr>
          <p:spPr>
            <a:xfrm>
              <a:off x="3249038" y="1080685"/>
              <a:ext cx="529404" cy="529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b="1" dirty="0"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4" name="直接连接符 13"/>
            <p:cNvCxnSpPr/>
            <p:nvPr userDrawn="1"/>
          </p:nvCxnSpPr>
          <p:spPr>
            <a:xfrm>
              <a:off x="3990075" y="1080685"/>
              <a:ext cx="460" cy="52940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 userDrawn="1"/>
        </p:nvGrpSpPr>
        <p:grpSpPr>
          <a:xfrm>
            <a:off x="4332051" y="4640332"/>
            <a:ext cx="988663" cy="705872"/>
            <a:chOff x="3249038" y="1080685"/>
            <a:chExt cx="741497" cy="529404"/>
          </a:xfrm>
        </p:grpSpPr>
        <p:sp>
          <p:nvSpPr>
            <p:cNvPr id="16" name="矩形 15"/>
            <p:cNvSpPr/>
            <p:nvPr userDrawn="1"/>
          </p:nvSpPr>
          <p:spPr>
            <a:xfrm>
              <a:off x="3249038" y="1080685"/>
              <a:ext cx="529404" cy="5294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b="1" dirty="0"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7" name="直接连接符 16"/>
            <p:cNvCxnSpPr/>
            <p:nvPr userDrawn="1"/>
          </p:nvCxnSpPr>
          <p:spPr>
            <a:xfrm>
              <a:off x="3990075" y="1080685"/>
              <a:ext cx="460" cy="52940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 userDrawn="1"/>
        </p:nvSpPr>
        <p:spPr>
          <a:xfrm>
            <a:off x="-154129" y="4343152"/>
            <a:ext cx="3982500" cy="2514849"/>
          </a:xfrm>
          <a:prstGeom prst="rect">
            <a:avLst/>
          </a:prstGeom>
          <a:blipFill dpi="0" rotWithShape="1">
            <a:blip r:embed="rId2">
              <a:alphaModFix amt="61940"/>
              <a:duotone>
                <a:prstClr val="black"/>
                <a:srgbClr val="4A66AC">
                  <a:lumMod val="40000"/>
                  <a:lumOff val="60000"/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44" b="97479" l="7750" r="99160">
                          <a14:foregroundMark x1="30626" y1="23669" x2="38189" y2="50560"/>
                          <a14:foregroundMark x1="50794" y1="29692" x2="54622" y2="54342"/>
                          <a14:foregroundMark x1="33894" y1="28431" x2="37255" y2="63585"/>
                          <a14:foregroundMark x1="37255" y1="63585" x2="62558" y2="58683"/>
                          <a14:foregroundMark x1="62558" y1="58683" x2="48459" y2="47059"/>
                          <a14:foregroundMark x1="48459" y1="47059" x2="48366" y2="72969"/>
                          <a14:foregroundMark x1="48366" y1="72969" x2="50420" y2="73950"/>
                          <a14:foregroundMark x1="28385" y1="63725" x2="23996" y2="76751"/>
                          <a14:foregroundMark x1="23996" y1="76751" x2="18954" y2="83754"/>
                          <a14:foregroundMark x1="18954" y1="83754" x2="18954" y2="83754"/>
                          <a14:foregroundMark x1="9991" y1="76050" x2="15873" y2="89216"/>
                          <a14:foregroundMark x1="15873" y1="89216" x2="22222" y2="95798"/>
                          <a14:foregroundMark x1="22222" y1="95798" x2="22222" y2="95798"/>
                          <a14:foregroundMark x1="43137" y1="64426" x2="54528" y2="81092"/>
                          <a14:foregroundMark x1="54528" y1="81092" x2="74230" y2="96919"/>
                          <a14:foregroundMark x1="74230" y1="96919" x2="75910" y2="97479"/>
                          <a14:foregroundMark x1="90761" y1="85833" x2="92904" y2="93838"/>
                          <a14:foregroundMark x1="43231" y1="14146" x2="44351" y2="16106"/>
                          <a14:foregroundMark x1="41457" y1="14146" x2="43511" y2="14286"/>
                          <a14:foregroundMark x1="93464" y1="87115" x2="97572" y2="86555"/>
                          <a14:foregroundMark x1="17180" y1="72829" x2="7843" y2="73389"/>
                          <a14:foregroundMark x1="75257" y1="73249" x2="75163" y2="82073"/>
                          <a14:backgroundMark x1="85994" y1="39216" x2="85994" y2="39216"/>
                          <a14:backgroundMark x1="91223" y1="31933" x2="80859" y2="18487"/>
                          <a14:backgroundMark x1="80859" y1="18487" x2="57796" y2="3501"/>
                          <a14:backgroundMark x1="57796" y1="3501" x2="22316" y2="6863"/>
                          <a14:backgroundMark x1="22316" y1="6863" x2="11578" y2="14706"/>
                          <a14:backgroundMark x1="11578" y1="14706" x2="7283" y2="21289"/>
                          <a14:backgroundMark x1="9617" y1="27871" x2="16993" y2="5882"/>
                          <a14:backgroundMark x1="16807" y1="59804" x2="12045" y2="65266"/>
                          <a14:backgroundMark x1="12045" y1="65266" x2="9711" y2="65266"/>
                          <a14:backgroundMark x1="93371" y1="63866" x2="96639" y2="77731"/>
                          <a14:backgroundMark x1="93184" y1="65966" x2="96639" y2="68908"/>
                          <a14:backgroundMark x1="97199" y1="63445" x2="96919" y2="71429"/>
                          <a14:backgroundMark x1="90663" y1="65546" x2="95612" y2="77731"/>
                          <a14:backgroundMark x1="89356" y1="68908" x2="90196" y2="63445"/>
                          <a14:backgroundMark x1="90663" y1="78151" x2="96359" y2="79832"/>
                          <a14:backgroundMark x1="98039" y1="80252" x2="94771" y2="79832"/>
                          <a14:backgroundMark x1="96919" y1="79832" x2="95612" y2="76891"/>
                          <a14:backgroundMark x1="89916" y1="81513" x2="90663" y2="79412"/>
                          <a14:backgroundMark x1="80766" y1="58123" x2="87208" y2="73109"/>
                          <a14:backgroundMark x1="84967" y1="53501" x2="83007" y2="76050"/>
                          <a14:backgroundMark x1="83007" y1="76050" x2="89076" y2="78151"/>
                          <a14:backgroundMark x1="88142" y1="63585" x2="82073" y2="57563"/>
                          <a14:backgroundMark x1="78525" y1="63585" x2="78525" y2="71148"/>
                          <a14:backgroundMark x1="90009" y1="65126" x2="88142" y2="68067"/>
                          <a14:backgroundMark x1="76937" y1="58543" x2="79645" y2="80672"/>
                          <a14:backgroundMark x1="79645" y1="80672" x2="89076" y2="80672"/>
                          <a14:backgroundMark x1="86181" y1="82213" x2="93277" y2="81232"/>
                          <a14:backgroundMark x1="96825" y1="68908" x2="97479" y2="78992"/>
                          <a14:backgroundMark x1="99533" y1="83613" x2="93744" y2="83053"/>
                          <a14:backgroundMark x1="99253" y1="82073" x2="97946" y2="84874"/>
                          <a14:backgroundMark x1="93557" y1="84034" x2="80019" y2="83193"/>
                          <a14:backgroundMark x1="80019" y1="83193" x2="78338" y2="73810"/>
                          <a14:backgroundMark x1="76937" y1="64706" x2="77404" y2="72829"/>
                          <a14:backgroundMark x1="77778" y1="75490" x2="80486" y2="83613"/>
                          <a14:backgroundMark x1="81886" y1="85434" x2="78151" y2="77871"/>
                          <a14:backgroundMark x1="79925" y1="85014" x2="78431" y2="78431"/>
                          <a14:backgroundMark x1="79085" y1="85014" x2="77684" y2="77031"/>
                        </a14:backgroundRemoval>
                      </a14:imgEffect>
                      <a14:imgEffect>
                        <a14:brightnessContrast bright="4000" contrast="-19000"/>
                      </a14:imgEffect>
                      <a14:imgEffect>
                        <a14:colorTemperature colorTemp="4393"/>
                      </a14:imgEffect>
                      <a14:imgEffect>
                        <a14:saturation sat="38000"/>
                      </a14:imgEffect>
                    </a14:imgLayer>
                  </a14:imgProps>
                </a:ext>
              </a:extLst>
            </a:blip>
            <a:srcRect/>
            <a:stretch>
              <a:fillRect l="-17218" t="-12292" r="-2130" b="-8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7711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-11628" y="-5129"/>
            <a:ext cx="3840000" cy="6864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vert="horz" wrap="square" lIns="60960" tIns="60960" rIns="60960" bIns="60960" numCol="1" rtlCol="0" anchor="ctr" anchorCtr="0" compatLnSpc="1">
            <a:noAutofit/>
          </a:bodyPr>
          <a:lstStyle/>
          <a:p>
            <a:pPr marL="0" marR="0" indent="0" algn="l" defTabSz="243522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1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5320103" y="2389842"/>
            <a:ext cx="6031069" cy="534077"/>
          </a:xfrm>
          <a:prstGeom prst="rect">
            <a:avLst/>
          </a:prstGeom>
          <a:noFill/>
        </p:spPr>
        <p:txBody>
          <a:bodyPr wrap="square" tIns="54000" bIns="36000" rtlCol="0" anchor="ctr">
            <a:spAutoFit/>
          </a:bodyPr>
          <a:lstStyle>
            <a:lvl1pPr marL="0" indent="0">
              <a:buFontTx/>
              <a:buNone/>
              <a:defRPr lang="zh-CN" altLang="en-US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kumimoji="1" lang="zh-CN" altLang="en-US" dirty="0"/>
              <a:t>标题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2" hasCustomPrompt="1"/>
          </p:nvPr>
        </p:nvSpPr>
        <p:spPr>
          <a:xfrm>
            <a:off x="5320102" y="3258696"/>
            <a:ext cx="6031069" cy="534077"/>
          </a:xfrm>
          <a:prstGeom prst="rect">
            <a:avLst/>
          </a:prstGeom>
          <a:noFill/>
        </p:spPr>
        <p:txBody>
          <a:bodyPr wrap="square" tIns="54000" bIns="36000" rtlCol="0" anchor="ctr">
            <a:spAutoFit/>
          </a:bodyPr>
          <a:lstStyle>
            <a:lvl1pPr marL="0" indent="0">
              <a:buFontTx/>
              <a:buNone/>
              <a:defRPr lang="zh-CN" altLang="en-US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kumimoji="1" lang="zh-CN" altLang="en-US" dirty="0"/>
              <a:t>标题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3" hasCustomPrompt="1"/>
          </p:nvPr>
        </p:nvSpPr>
        <p:spPr>
          <a:xfrm>
            <a:off x="5320100" y="4127551"/>
            <a:ext cx="6031069" cy="534077"/>
          </a:xfrm>
          <a:prstGeom prst="rect">
            <a:avLst/>
          </a:prstGeom>
          <a:noFill/>
        </p:spPr>
        <p:txBody>
          <a:bodyPr wrap="square" tIns="54000" bIns="36000" rtlCol="0" anchor="ctr">
            <a:spAutoFit/>
          </a:bodyPr>
          <a:lstStyle>
            <a:lvl1pPr marL="0" indent="0">
              <a:buFontTx/>
              <a:buNone/>
              <a:defRPr lang="zh-CN" altLang="en-US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kumimoji="1" lang="zh-CN" altLang="en-US" dirty="0"/>
              <a:t>标题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5320103" y="1526812"/>
            <a:ext cx="6031069" cy="534077"/>
          </a:xfrm>
          <a:prstGeom prst="rect">
            <a:avLst/>
          </a:prstGeom>
          <a:noFill/>
        </p:spPr>
        <p:txBody>
          <a:bodyPr wrap="square" tIns="54000" bIns="36000" rtlCol="0" anchor="ctr">
            <a:spAutoFit/>
          </a:bodyPr>
          <a:lstStyle>
            <a:lvl1pPr marL="0" indent="0">
              <a:buFontTx/>
              <a:buNone/>
              <a:defRPr lang="zh-CN" altLang="en-US" sz="3200" b="1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kumimoji="1" lang="zh-CN" altLang="en-US" dirty="0"/>
              <a:t>标题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320714" y="4997192"/>
            <a:ext cx="6030485" cy="534077"/>
          </a:xfrm>
          <a:prstGeom prst="rect">
            <a:avLst/>
          </a:prstGeom>
          <a:noFill/>
        </p:spPr>
        <p:txBody>
          <a:bodyPr wrap="square" tIns="54000" bIns="36000" rtlCol="0" anchor="ctr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28600" lvl="0" indent="-228600"/>
            <a:r>
              <a:rPr kumimoji="1" lang="zh-CN" altLang="en-US" dirty="0"/>
              <a:t>标题</a:t>
            </a: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3" name="TextBox 1"/>
          <p:cNvSpPr txBox="1"/>
          <p:nvPr userDrawn="1"/>
        </p:nvSpPr>
        <p:spPr>
          <a:xfrm>
            <a:off x="1032919" y="2174695"/>
            <a:ext cx="1688283" cy="949042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701631" y="3207698"/>
            <a:ext cx="2353016" cy="620619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r>
              <a:rPr lang="en-US" altLang="zh-CN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332051" y="1440913"/>
            <a:ext cx="988663" cy="705872"/>
            <a:chOff x="3249038" y="1080685"/>
            <a:chExt cx="741497" cy="529404"/>
          </a:xfrm>
        </p:grpSpPr>
        <p:sp>
          <p:nvSpPr>
            <p:cNvPr id="3" name="矩形 2"/>
            <p:cNvSpPr/>
            <p:nvPr userDrawn="1"/>
          </p:nvSpPr>
          <p:spPr>
            <a:xfrm>
              <a:off x="3249038" y="1080685"/>
              <a:ext cx="529404" cy="529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b="1" dirty="0"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" name="直接连接符 4"/>
            <p:cNvCxnSpPr/>
            <p:nvPr userDrawn="1"/>
          </p:nvCxnSpPr>
          <p:spPr>
            <a:xfrm>
              <a:off x="3990075" y="1080685"/>
              <a:ext cx="460" cy="52940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 userDrawn="1"/>
        </p:nvGrpSpPr>
        <p:grpSpPr>
          <a:xfrm>
            <a:off x="4332051" y="2308508"/>
            <a:ext cx="988663" cy="705872"/>
            <a:chOff x="3249038" y="1080685"/>
            <a:chExt cx="741497" cy="529404"/>
          </a:xfrm>
        </p:grpSpPr>
        <p:sp>
          <p:nvSpPr>
            <p:cNvPr id="9" name="矩形 8"/>
            <p:cNvSpPr/>
            <p:nvPr userDrawn="1"/>
          </p:nvSpPr>
          <p:spPr>
            <a:xfrm>
              <a:off x="3249038" y="1080685"/>
              <a:ext cx="529404" cy="5294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b="1" dirty="0"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0" name="直接连接符 9"/>
            <p:cNvCxnSpPr/>
            <p:nvPr userDrawn="1"/>
          </p:nvCxnSpPr>
          <p:spPr>
            <a:xfrm>
              <a:off x="3990075" y="1080685"/>
              <a:ext cx="460" cy="529404"/>
            </a:xfrm>
            <a:prstGeom prst="line">
              <a:avLst/>
            </a:prstGeom>
            <a:ln w="38100">
              <a:solidFill>
                <a:srgbClr val="7F8F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 userDrawn="1"/>
        </p:nvGrpSpPr>
        <p:grpSpPr>
          <a:xfrm>
            <a:off x="4332051" y="3176103"/>
            <a:ext cx="988663" cy="705872"/>
            <a:chOff x="3249038" y="1080685"/>
            <a:chExt cx="741497" cy="529404"/>
          </a:xfrm>
        </p:grpSpPr>
        <p:sp>
          <p:nvSpPr>
            <p:cNvPr id="13" name="矩形 12"/>
            <p:cNvSpPr/>
            <p:nvPr userDrawn="1"/>
          </p:nvSpPr>
          <p:spPr>
            <a:xfrm>
              <a:off x="3249038" y="1080685"/>
              <a:ext cx="529404" cy="529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b="1" dirty="0"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4" name="直接连接符 13"/>
            <p:cNvCxnSpPr/>
            <p:nvPr userDrawn="1"/>
          </p:nvCxnSpPr>
          <p:spPr>
            <a:xfrm>
              <a:off x="3990075" y="1080685"/>
              <a:ext cx="460" cy="52940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 userDrawn="1"/>
        </p:nvGrpSpPr>
        <p:grpSpPr>
          <a:xfrm>
            <a:off x="4332051" y="4043697"/>
            <a:ext cx="988663" cy="705872"/>
            <a:chOff x="3249038" y="1080685"/>
            <a:chExt cx="741497" cy="529404"/>
          </a:xfrm>
        </p:grpSpPr>
        <p:sp>
          <p:nvSpPr>
            <p:cNvPr id="16" name="矩形 15"/>
            <p:cNvSpPr/>
            <p:nvPr userDrawn="1"/>
          </p:nvSpPr>
          <p:spPr>
            <a:xfrm>
              <a:off x="3249038" y="1080685"/>
              <a:ext cx="529404" cy="5294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b="1" dirty="0"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7" name="直接连接符 16"/>
            <p:cNvCxnSpPr/>
            <p:nvPr userDrawn="1"/>
          </p:nvCxnSpPr>
          <p:spPr>
            <a:xfrm>
              <a:off x="3990075" y="1080685"/>
              <a:ext cx="460" cy="52940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 userDrawn="1"/>
        </p:nvGrpSpPr>
        <p:grpSpPr>
          <a:xfrm>
            <a:off x="4332051" y="4911293"/>
            <a:ext cx="988663" cy="705872"/>
            <a:chOff x="3249038" y="1080685"/>
            <a:chExt cx="741497" cy="529404"/>
          </a:xfrm>
        </p:grpSpPr>
        <p:sp>
          <p:nvSpPr>
            <p:cNvPr id="19" name="矩形 18"/>
            <p:cNvSpPr/>
            <p:nvPr userDrawn="1"/>
          </p:nvSpPr>
          <p:spPr>
            <a:xfrm>
              <a:off x="3249038" y="1080685"/>
              <a:ext cx="529404" cy="529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b="1" dirty="0"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0" name="直接连接符 19"/>
            <p:cNvCxnSpPr/>
            <p:nvPr userDrawn="1"/>
          </p:nvCxnSpPr>
          <p:spPr>
            <a:xfrm>
              <a:off x="3990075" y="1080685"/>
              <a:ext cx="460" cy="52940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 userDrawn="1"/>
        </p:nvSpPr>
        <p:spPr>
          <a:xfrm>
            <a:off x="-154129" y="4343152"/>
            <a:ext cx="3982500" cy="2514849"/>
          </a:xfrm>
          <a:prstGeom prst="rect">
            <a:avLst/>
          </a:prstGeom>
          <a:blipFill dpi="0" rotWithShape="1">
            <a:blip r:embed="rId2">
              <a:alphaModFix amt="61940"/>
              <a:duotone>
                <a:prstClr val="black"/>
                <a:srgbClr val="4A66AC">
                  <a:lumMod val="40000"/>
                  <a:lumOff val="60000"/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44" b="97479" l="7750" r="99160">
                          <a14:foregroundMark x1="30626" y1="23669" x2="38189" y2="50560"/>
                          <a14:foregroundMark x1="50794" y1="29692" x2="54622" y2="54342"/>
                          <a14:foregroundMark x1="33894" y1="28431" x2="37255" y2="63585"/>
                          <a14:foregroundMark x1="37255" y1="63585" x2="62558" y2="58683"/>
                          <a14:foregroundMark x1="62558" y1="58683" x2="48459" y2="47059"/>
                          <a14:foregroundMark x1="48459" y1="47059" x2="48366" y2="72969"/>
                          <a14:foregroundMark x1="48366" y1="72969" x2="50420" y2="73950"/>
                          <a14:foregroundMark x1="28385" y1="63725" x2="23996" y2="76751"/>
                          <a14:foregroundMark x1="23996" y1="76751" x2="18954" y2="83754"/>
                          <a14:foregroundMark x1="18954" y1="83754" x2="18954" y2="83754"/>
                          <a14:foregroundMark x1="9991" y1="76050" x2="15873" y2="89216"/>
                          <a14:foregroundMark x1="15873" y1="89216" x2="22222" y2="95798"/>
                          <a14:foregroundMark x1="22222" y1="95798" x2="22222" y2="95798"/>
                          <a14:foregroundMark x1="43137" y1="64426" x2="54528" y2="81092"/>
                          <a14:foregroundMark x1="54528" y1="81092" x2="74230" y2="96919"/>
                          <a14:foregroundMark x1="74230" y1="96919" x2="75910" y2="97479"/>
                          <a14:foregroundMark x1="90761" y1="85833" x2="92904" y2="93838"/>
                          <a14:foregroundMark x1="43231" y1="14146" x2="44351" y2="16106"/>
                          <a14:foregroundMark x1="41457" y1="14146" x2="43511" y2="14286"/>
                          <a14:foregroundMark x1="93464" y1="87115" x2="97572" y2="86555"/>
                          <a14:foregroundMark x1="17180" y1="72829" x2="7843" y2="73389"/>
                          <a14:foregroundMark x1="75257" y1="73249" x2="75163" y2="82073"/>
                          <a14:backgroundMark x1="85994" y1="39216" x2="85994" y2="39216"/>
                          <a14:backgroundMark x1="91223" y1="31933" x2="80859" y2="18487"/>
                          <a14:backgroundMark x1="80859" y1="18487" x2="57796" y2="3501"/>
                          <a14:backgroundMark x1="57796" y1="3501" x2="22316" y2="6863"/>
                          <a14:backgroundMark x1="22316" y1="6863" x2="11578" y2="14706"/>
                          <a14:backgroundMark x1="11578" y1="14706" x2="7283" y2="21289"/>
                          <a14:backgroundMark x1="9617" y1="27871" x2="16993" y2="5882"/>
                          <a14:backgroundMark x1="16807" y1="59804" x2="12045" y2="65266"/>
                          <a14:backgroundMark x1="12045" y1="65266" x2="9711" y2="65266"/>
                          <a14:backgroundMark x1="93371" y1="63866" x2="96639" y2="77731"/>
                          <a14:backgroundMark x1="93184" y1="65966" x2="96639" y2="68908"/>
                          <a14:backgroundMark x1="97199" y1="63445" x2="96919" y2="71429"/>
                          <a14:backgroundMark x1="90663" y1="65546" x2="95612" y2="77731"/>
                          <a14:backgroundMark x1="89356" y1="68908" x2="90196" y2="63445"/>
                          <a14:backgroundMark x1="90663" y1="78151" x2="96359" y2="79832"/>
                          <a14:backgroundMark x1="98039" y1="80252" x2="94771" y2="79832"/>
                          <a14:backgroundMark x1="96919" y1="79832" x2="95612" y2="76891"/>
                          <a14:backgroundMark x1="89916" y1="81513" x2="90663" y2="79412"/>
                          <a14:backgroundMark x1="80766" y1="58123" x2="87208" y2="73109"/>
                          <a14:backgroundMark x1="84967" y1="53501" x2="83007" y2="76050"/>
                          <a14:backgroundMark x1="83007" y1="76050" x2="89076" y2="78151"/>
                          <a14:backgroundMark x1="88142" y1="63585" x2="82073" y2="57563"/>
                          <a14:backgroundMark x1="78525" y1="63585" x2="78525" y2="71148"/>
                          <a14:backgroundMark x1="90009" y1="65126" x2="88142" y2="68067"/>
                          <a14:backgroundMark x1="76937" y1="58543" x2="79645" y2="80672"/>
                          <a14:backgroundMark x1="79645" y1="80672" x2="89076" y2="80672"/>
                          <a14:backgroundMark x1="86181" y1="82213" x2="93277" y2="81232"/>
                          <a14:backgroundMark x1="96825" y1="68908" x2="97479" y2="78992"/>
                          <a14:backgroundMark x1="99533" y1="83613" x2="93744" y2="83053"/>
                          <a14:backgroundMark x1="99253" y1="82073" x2="97946" y2="84874"/>
                          <a14:backgroundMark x1="93557" y1="84034" x2="80019" y2="83193"/>
                          <a14:backgroundMark x1="80019" y1="83193" x2="78338" y2="73810"/>
                          <a14:backgroundMark x1="76937" y1="64706" x2="77404" y2="72829"/>
                          <a14:backgroundMark x1="77778" y1="75490" x2="80486" y2="83613"/>
                          <a14:backgroundMark x1="81886" y1="85434" x2="78151" y2="77871"/>
                          <a14:backgroundMark x1="79925" y1="85014" x2="78431" y2="78431"/>
                          <a14:backgroundMark x1="79085" y1="85014" x2="77684" y2="77031"/>
                        </a14:backgroundRemoval>
                      </a14:imgEffect>
                      <a14:imgEffect>
                        <a14:brightnessContrast bright="4000" contrast="-19000"/>
                      </a14:imgEffect>
                      <a14:imgEffect>
                        <a14:colorTemperature colorTemp="4393"/>
                      </a14:imgEffect>
                      <a14:imgEffect>
                        <a14:saturation sat="38000"/>
                      </a14:imgEffect>
                    </a14:imgLayer>
                  </a14:imgProps>
                </a:ext>
              </a:extLst>
            </a:blip>
            <a:srcRect/>
            <a:stretch>
              <a:fillRect l="-17218" t="-12292" r="-2130" b="-8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89612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任意多边形: 形状 20"/>
          <p:cNvSpPr/>
          <p:nvPr userDrawn="1"/>
        </p:nvSpPr>
        <p:spPr>
          <a:xfrm>
            <a:off x="-16933" y="16934"/>
            <a:ext cx="12208933" cy="5693945"/>
          </a:xfrm>
          <a:custGeom>
            <a:avLst/>
            <a:gdLst>
              <a:gd name="connsiteX0" fmla="*/ 0 w 9144000"/>
              <a:gd name="connsiteY0" fmla="*/ 0 h 4418536"/>
              <a:gd name="connsiteX1" fmla="*/ 9144000 w 9144000"/>
              <a:gd name="connsiteY1" fmla="*/ 0 h 4418536"/>
              <a:gd name="connsiteX2" fmla="*/ 9144000 w 9144000"/>
              <a:gd name="connsiteY2" fmla="*/ 2426090 h 4418536"/>
              <a:gd name="connsiteX3" fmla="*/ 9144000 w 9144000"/>
              <a:gd name="connsiteY3" fmla="*/ 3372255 h 4418536"/>
              <a:gd name="connsiteX4" fmla="*/ 9144000 w 9144000"/>
              <a:gd name="connsiteY4" fmla="*/ 3602930 h 4418536"/>
              <a:gd name="connsiteX5" fmla="*/ 9111112 w 9144000"/>
              <a:gd name="connsiteY5" fmla="*/ 3623213 h 4418536"/>
              <a:gd name="connsiteX6" fmla="*/ 4572000 w 9144000"/>
              <a:gd name="connsiteY6" fmla="*/ 4418536 h 4418536"/>
              <a:gd name="connsiteX7" fmla="*/ 32888 w 9144000"/>
              <a:gd name="connsiteY7" fmla="*/ 3623213 h 4418536"/>
              <a:gd name="connsiteX8" fmla="*/ 0 w 9144000"/>
              <a:gd name="connsiteY8" fmla="*/ 3602930 h 4418536"/>
              <a:gd name="connsiteX9" fmla="*/ 0 w 9144000"/>
              <a:gd name="connsiteY9" fmla="*/ 3372255 h 4418536"/>
              <a:gd name="connsiteX10" fmla="*/ 0 w 9144000"/>
              <a:gd name="connsiteY10" fmla="*/ 2426090 h 4418536"/>
              <a:gd name="-1" fmla="*/ 25400 w 9144000"/>
              <a:gd name="-2" fmla="*/ 1176265 h 4418536"/>
              <a:gd name="-3" fmla="*/ 9144000 w 9144000"/>
              <a:gd name="-4" fmla="*/ 0 h 4418536"/>
              <a:gd name="-5" fmla="*/ 9144000 w 9144000"/>
              <a:gd name="-6" fmla="*/ 2426090 h 4418536"/>
              <a:gd name="-7" fmla="*/ 9144000 w 9144000"/>
              <a:gd name="-8" fmla="*/ 3372255 h 4418536"/>
              <a:gd name="-9" fmla="*/ 9144000 w 9144000"/>
              <a:gd name="-10" fmla="*/ 3602930 h 4418536"/>
              <a:gd name="-11" fmla="*/ 9111112 w 9144000"/>
              <a:gd name="-12" fmla="*/ 3623213 h 4418536"/>
              <a:gd name="-13" fmla="*/ 4572000 w 9144000"/>
              <a:gd name="-14" fmla="*/ 4418536 h 4418536"/>
              <a:gd name="-15" fmla="*/ 32888 w 9144000"/>
              <a:gd name="-16" fmla="*/ 3623213 h 4418536"/>
              <a:gd name="-17" fmla="*/ 0 w 9144000"/>
              <a:gd name="-18" fmla="*/ 3602930 h 4418536"/>
              <a:gd name="-19" fmla="*/ 0 w 9144000"/>
              <a:gd name="-20" fmla="*/ 3372255 h 4418536"/>
              <a:gd name="-21" fmla="*/ 0 w 9144000"/>
              <a:gd name="-22" fmla="*/ 2426090 h 4418536"/>
              <a:gd name="connsiteX11" fmla="*/ 25400 w 9144000"/>
              <a:gd name="connsiteY11" fmla="*/ 1176265 h 4418536"/>
              <a:gd name="-23" fmla="*/ 0 w 9150350"/>
              <a:gd name="-24" fmla="*/ 1081566 h 4418536"/>
              <a:gd name="-25" fmla="*/ 9150350 w 9150350"/>
              <a:gd name="-26" fmla="*/ 0 h 4418536"/>
              <a:gd name="-27" fmla="*/ 9150350 w 9150350"/>
              <a:gd name="-28" fmla="*/ 2426090 h 4418536"/>
              <a:gd name="-29" fmla="*/ 9150350 w 9150350"/>
              <a:gd name="-30" fmla="*/ 3372255 h 4418536"/>
              <a:gd name="-31" fmla="*/ 9150350 w 9150350"/>
              <a:gd name="-32" fmla="*/ 3602930 h 4418536"/>
              <a:gd name="-33" fmla="*/ 9117462 w 9150350"/>
              <a:gd name="-34" fmla="*/ 3623213 h 4418536"/>
              <a:gd name="-35" fmla="*/ 4578350 w 9150350"/>
              <a:gd name="-36" fmla="*/ 4418536 h 4418536"/>
              <a:gd name="-37" fmla="*/ 39238 w 9150350"/>
              <a:gd name="-38" fmla="*/ 3623213 h 4418536"/>
              <a:gd name="-39" fmla="*/ 6350 w 9150350"/>
              <a:gd name="-40" fmla="*/ 3602930 h 4418536"/>
              <a:gd name="-41" fmla="*/ 6350 w 9150350"/>
              <a:gd name="-42" fmla="*/ 3372255 h 4418536"/>
              <a:gd name="-43" fmla="*/ 6350 w 9150350"/>
              <a:gd name="-44" fmla="*/ 2426090 h 4418536"/>
              <a:gd name="-45" fmla="*/ 0 w 9150350"/>
              <a:gd name="-46" fmla="*/ 1081566 h 4418536"/>
              <a:gd name="-47" fmla="*/ 0 w 9156700"/>
              <a:gd name="-48" fmla="*/ 1066613 h 4418536"/>
              <a:gd name="-49" fmla="*/ 9156700 w 9156700"/>
              <a:gd name="-50" fmla="*/ 0 h 4418536"/>
              <a:gd name="-51" fmla="*/ 9156700 w 9156700"/>
              <a:gd name="-52" fmla="*/ 2426090 h 4418536"/>
              <a:gd name="-53" fmla="*/ 9156700 w 9156700"/>
              <a:gd name="-54" fmla="*/ 3372255 h 4418536"/>
              <a:gd name="-55" fmla="*/ 9156700 w 9156700"/>
              <a:gd name="-56" fmla="*/ 3602930 h 4418536"/>
              <a:gd name="-57" fmla="*/ 9123812 w 9156700"/>
              <a:gd name="-58" fmla="*/ 3623213 h 4418536"/>
              <a:gd name="-59" fmla="*/ 4584700 w 9156700"/>
              <a:gd name="-60" fmla="*/ 4418536 h 4418536"/>
              <a:gd name="-61" fmla="*/ 45588 w 9156700"/>
              <a:gd name="-62" fmla="*/ 3623213 h 4418536"/>
              <a:gd name="-63" fmla="*/ 12700 w 9156700"/>
              <a:gd name="-64" fmla="*/ 3602930 h 4418536"/>
              <a:gd name="-65" fmla="*/ 12700 w 9156700"/>
              <a:gd name="-66" fmla="*/ 3372255 h 4418536"/>
              <a:gd name="-67" fmla="*/ 12700 w 9156700"/>
              <a:gd name="-68" fmla="*/ 2426090 h 4418536"/>
              <a:gd name="-69" fmla="*/ 0 w 9156700"/>
              <a:gd name="-70" fmla="*/ 1066613 h 4418536"/>
              <a:gd name="-71" fmla="*/ 0 w 9156700"/>
              <a:gd name="-72" fmla="*/ 114636 h 3466559"/>
              <a:gd name="-73" fmla="*/ 9055100 w 9156700"/>
              <a:gd name="-74" fmla="*/ 0 h 3466559"/>
              <a:gd name="-75" fmla="*/ 9156700 w 9156700"/>
              <a:gd name="-76" fmla="*/ 1474113 h 3466559"/>
              <a:gd name="-77" fmla="*/ 9156700 w 9156700"/>
              <a:gd name="-78" fmla="*/ 2420278 h 3466559"/>
              <a:gd name="-79" fmla="*/ 9156700 w 9156700"/>
              <a:gd name="-80" fmla="*/ 2650953 h 3466559"/>
              <a:gd name="-81" fmla="*/ 9123812 w 9156700"/>
              <a:gd name="-82" fmla="*/ 2671236 h 3466559"/>
              <a:gd name="-83" fmla="*/ 4584700 w 9156700"/>
              <a:gd name="-84" fmla="*/ 3466559 h 3466559"/>
              <a:gd name="-85" fmla="*/ 45588 w 9156700"/>
              <a:gd name="-86" fmla="*/ 2671236 h 3466559"/>
              <a:gd name="-87" fmla="*/ 12700 w 9156700"/>
              <a:gd name="-88" fmla="*/ 2650953 h 3466559"/>
              <a:gd name="-89" fmla="*/ 12700 w 9156700"/>
              <a:gd name="-90" fmla="*/ 2420278 h 3466559"/>
              <a:gd name="-91" fmla="*/ 12700 w 9156700"/>
              <a:gd name="-92" fmla="*/ 1474113 h 3466559"/>
              <a:gd name="-93" fmla="*/ 0 w 9156700"/>
              <a:gd name="-94" fmla="*/ 114636 h 3466559"/>
              <a:gd name="-95" fmla="*/ 0 w 9156700"/>
              <a:gd name="-96" fmla="*/ 0 h 3351923"/>
              <a:gd name="-97" fmla="*/ 9150350 w 9156700"/>
              <a:gd name="-98" fmla="*/ 4984 h 3351923"/>
              <a:gd name="-99" fmla="*/ 9156700 w 9156700"/>
              <a:gd name="-100" fmla="*/ 1359477 h 3351923"/>
              <a:gd name="-101" fmla="*/ 9156700 w 9156700"/>
              <a:gd name="-102" fmla="*/ 2305642 h 3351923"/>
              <a:gd name="-103" fmla="*/ 9156700 w 9156700"/>
              <a:gd name="-104" fmla="*/ 2536317 h 3351923"/>
              <a:gd name="-105" fmla="*/ 9123812 w 9156700"/>
              <a:gd name="-106" fmla="*/ 2556600 h 3351923"/>
              <a:gd name="-107" fmla="*/ 4584700 w 9156700"/>
              <a:gd name="-108" fmla="*/ 3351923 h 3351923"/>
              <a:gd name="-109" fmla="*/ 45588 w 9156700"/>
              <a:gd name="-110" fmla="*/ 2556600 h 3351923"/>
              <a:gd name="-111" fmla="*/ 12700 w 9156700"/>
              <a:gd name="-112" fmla="*/ 2536317 h 3351923"/>
              <a:gd name="-113" fmla="*/ 12700 w 9156700"/>
              <a:gd name="-114" fmla="*/ 2305642 h 3351923"/>
              <a:gd name="-115" fmla="*/ 12700 w 9156700"/>
              <a:gd name="-116" fmla="*/ 1359477 h 3351923"/>
              <a:gd name="-117" fmla="*/ 0 w 9156700"/>
              <a:gd name="-118" fmla="*/ 0 h 3351923"/>
            </a:gdLst>
            <a:ahLst/>
            <a:cxnLst>
              <a:cxn ang="0">
                <a:pos x="-95" y="-96"/>
              </a:cxn>
              <a:cxn ang="0">
                <a:pos x="-97" y="-98"/>
              </a:cxn>
              <a:cxn ang="0">
                <a:pos x="-99" y="-100"/>
              </a:cxn>
              <a:cxn ang="0">
                <a:pos x="-101" y="-102"/>
              </a:cxn>
              <a:cxn ang="0">
                <a:pos x="-103" y="-104"/>
              </a:cxn>
              <a:cxn ang="0">
                <a:pos x="-105" y="-106"/>
              </a:cxn>
              <a:cxn ang="0">
                <a:pos x="-107" y="-108"/>
              </a:cxn>
              <a:cxn ang="0">
                <a:pos x="-109" y="-110"/>
              </a:cxn>
              <a:cxn ang="0">
                <a:pos x="-111" y="-112"/>
              </a:cxn>
              <a:cxn ang="0">
                <a:pos x="-113" y="-114"/>
              </a:cxn>
              <a:cxn ang="0">
                <a:pos x="-115" y="-116"/>
              </a:cxn>
              <a:cxn ang="0">
                <a:pos x="-117" y="-118"/>
              </a:cxn>
            </a:cxnLst>
            <a:rect l="l" t="t" r="r" b="b"/>
            <a:pathLst>
              <a:path w="9156700" h="3351923">
                <a:moveTo>
                  <a:pt x="0" y="0"/>
                </a:moveTo>
                <a:lnTo>
                  <a:pt x="9150350" y="4984"/>
                </a:lnTo>
                <a:cubicBezTo>
                  <a:pt x="9152467" y="456482"/>
                  <a:pt x="9154583" y="907979"/>
                  <a:pt x="9156700" y="1359477"/>
                </a:cubicBezTo>
                <a:lnTo>
                  <a:pt x="9156700" y="2305642"/>
                </a:lnTo>
                <a:lnTo>
                  <a:pt x="9156700" y="2536317"/>
                </a:lnTo>
                <a:lnTo>
                  <a:pt x="9123812" y="2556600"/>
                </a:lnTo>
                <a:cubicBezTo>
                  <a:pt x="8310546" y="3027185"/>
                  <a:pt x="6583639" y="3351923"/>
                  <a:pt x="4584700" y="3351923"/>
                </a:cubicBezTo>
                <a:cubicBezTo>
                  <a:pt x="2585762" y="3351923"/>
                  <a:pt x="858854" y="3027185"/>
                  <a:pt x="45588" y="2556600"/>
                </a:cubicBezTo>
                <a:lnTo>
                  <a:pt x="12700" y="2536317"/>
                </a:lnTo>
                <a:lnTo>
                  <a:pt x="12700" y="2305642"/>
                </a:lnTo>
                <a:lnTo>
                  <a:pt x="12700" y="1359477"/>
                </a:lnTo>
                <a:cubicBezTo>
                  <a:pt x="12700" y="550780"/>
                  <a:pt x="0" y="808697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45"/>
          <a:stretch>
            <a:fillRect/>
          </a:stretch>
        </p:blipFill>
        <p:spPr bwMode="auto">
          <a:xfrm>
            <a:off x="8781322" y="6076221"/>
            <a:ext cx="722660" cy="7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1" r="4757"/>
          <a:stretch>
            <a:fillRect/>
          </a:stretch>
        </p:blipFill>
        <p:spPr bwMode="auto">
          <a:xfrm>
            <a:off x="9450856" y="6076221"/>
            <a:ext cx="2660027" cy="7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085449" y="721911"/>
            <a:ext cx="3589867" cy="27801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00" b="1">
                <a:solidFill>
                  <a:schemeClr val="accent1">
                    <a:lumMod val="40000"/>
                    <a:lumOff val="6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/>
          <a:srcRect l="9957" b="23438"/>
          <a:stretch>
            <a:fillRect/>
          </a:stretch>
        </p:blipFill>
        <p:spPr>
          <a:xfrm>
            <a:off x="-354" y="2028276"/>
            <a:ext cx="6194683" cy="3676847"/>
          </a:xfrm>
          <a:custGeom>
            <a:avLst/>
            <a:gdLst>
              <a:gd name="connsiteX0" fmla="*/ 0 w 4646012"/>
              <a:gd name="connsiteY0" fmla="*/ 0 h 2757635"/>
              <a:gd name="connsiteX1" fmla="*/ 4646012 w 4646012"/>
              <a:gd name="connsiteY1" fmla="*/ 0 h 2757635"/>
              <a:gd name="connsiteX2" fmla="*/ 4646012 w 4646012"/>
              <a:gd name="connsiteY2" fmla="*/ 2757635 h 2757635"/>
              <a:gd name="connsiteX3" fmla="*/ 4237680 w 4646012"/>
              <a:gd name="connsiteY3" fmla="*/ 2757635 h 2757635"/>
              <a:gd name="connsiteX4" fmla="*/ 4200809 w 4646012"/>
              <a:gd name="connsiteY4" fmla="*/ 2757160 h 2757635"/>
              <a:gd name="connsiteX5" fmla="*/ 33153 w 4646012"/>
              <a:gd name="connsiteY5" fmla="*/ 1748685 h 2757635"/>
              <a:gd name="connsiteX6" fmla="*/ 265 w 4646012"/>
              <a:gd name="connsiteY6" fmla="*/ 1722844 h 2757635"/>
              <a:gd name="connsiteX7" fmla="*/ 265 w 4646012"/>
              <a:gd name="connsiteY7" fmla="*/ 1428956 h 2757635"/>
              <a:gd name="connsiteX8" fmla="*/ 265 w 4646012"/>
              <a:gd name="connsiteY8" fmla="*/ 223511 h 2757635"/>
              <a:gd name="connsiteX9" fmla="*/ 123 w 4646012"/>
              <a:gd name="connsiteY9" fmla="*/ 45590 h 275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46012" h="2757635">
                <a:moveTo>
                  <a:pt x="0" y="0"/>
                </a:moveTo>
                <a:lnTo>
                  <a:pt x="4646012" y="0"/>
                </a:lnTo>
                <a:lnTo>
                  <a:pt x="4646012" y="2757635"/>
                </a:lnTo>
                <a:lnTo>
                  <a:pt x="4237680" y="2757635"/>
                </a:lnTo>
                <a:lnTo>
                  <a:pt x="4200809" y="2757160"/>
                </a:lnTo>
                <a:cubicBezTo>
                  <a:pt x="2361033" y="2709511"/>
                  <a:pt x="795590" y="2310754"/>
                  <a:pt x="33153" y="1748685"/>
                </a:cubicBezTo>
                <a:lnTo>
                  <a:pt x="265" y="1722844"/>
                </a:lnTo>
                <a:lnTo>
                  <a:pt x="265" y="1428956"/>
                </a:lnTo>
                <a:lnTo>
                  <a:pt x="265" y="223511"/>
                </a:lnTo>
                <a:cubicBezTo>
                  <a:pt x="265" y="159117"/>
                  <a:pt x="216" y="100031"/>
                  <a:pt x="123" y="45590"/>
                </a:cubicBezTo>
                <a:close/>
              </a:path>
            </a:pathLst>
          </a:custGeom>
        </p:spPr>
      </p:pic>
      <p:sp>
        <p:nvSpPr>
          <p:cNvPr id="12" name="内容占位符 11"/>
          <p:cNvSpPr>
            <a:spLocks noGrp="1"/>
          </p:cNvSpPr>
          <p:nvPr>
            <p:ph sz="quarter" idx="12" hasCustomPrompt="1"/>
          </p:nvPr>
        </p:nvSpPr>
        <p:spPr>
          <a:xfrm>
            <a:off x="867908" y="3036017"/>
            <a:ext cx="10449301" cy="8110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39415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3440" y="5248758"/>
            <a:ext cx="12192000" cy="16092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335" spc="12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52487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335" spc="1200" dirty="0">
              <a:solidFill>
                <a:schemeClr val="bg1"/>
              </a:solidFill>
            </a:endParaRPr>
          </a:p>
        </p:txBody>
      </p:sp>
      <p:sp>
        <p:nvSpPr>
          <p:cNvPr id="9" name="矩形: 对角圆角 8"/>
          <p:cNvSpPr/>
          <p:nvPr userDrawn="1"/>
        </p:nvSpPr>
        <p:spPr>
          <a:xfrm>
            <a:off x="874791" y="858434"/>
            <a:ext cx="10449301" cy="5141133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25400">
              <a:schemeClr val="bg1">
                <a:lumMod val="95000"/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45"/>
          <a:stretch>
            <a:fillRect/>
          </a:stretch>
        </p:blipFill>
        <p:spPr bwMode="auto">
          <a:xfrm>
            <a:off x="8781322" y="6076221"/>
            <a:ext cx="722660" cy="7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1" r="4757"/>
          <a:stretch>
            <a:fillRect/>
          </a:stretch>
        </p:blipFill>
        <p:spPr bwMode="auto">
          <a:xfrm>
            <a:off x="9450856" y="6076221"/>
            <a:ext cx="2660027" cy="7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11"/>
          <p:cNvSpPr>
            <a:spLocks noGrp="1"/>
          </p:cNvSpPr>
          <p:nvPr>
            <p:ph sz="quarter" idx="12" hasCustomPrompt="1"/>
          </p:nvPr>
        </p:nvSpPr>
        <p:spPr>
          <a:xfrm>
            <a:off x="867908" y="3036017"/>
            <a:ext cx="10449301" cy="8110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335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节标题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085449" y="721911"/>
            <a:ext cx="3589867" cy="27801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400" b="1">
                <a:solidFill>
                  <a:schemeClr val="accent1">
                    <a:lumMod val="40000"/>
                    <a:lumOff val="6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59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45824" y="181286"/>
            <a:ext cx="9625465" cy="640727"/>
          </a:xfrm>
          <a:prstGeom prst="rect">
            <a:avLst/>
          </a:prstGeom>
        </p:spPr>
        <p:txBody>
          <a:bodyPr tIns="72000" anchor="ctr" anchorCtr="0"/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标题文案</a:t>
            </a:r>
          </a:p>
        </p:txBody>
      </p:sp>
      <p:sp>
        <p:nvSpPr>
          <p:cNvPr id="10" name="灯片编号占位符 3"/>
          <p:cNvSpPr txBox="1"/>
          <p:nvPr userDrawn="1"/>
        </p:nvSpPr>
        <p:spPr>
          <a:xfrm>
            <a:off x="11261213" y="6356351"/>
            <a:ext cx="61895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685800" rtl="0" eaLnBrk="1" latinLnBrk="0" hangingPunct="1">
              <a:defRPr sz="1200" kern="1200">
                <a:solidFill>
                  <a:srgbClr val="BFBFBF"/>
                </a:solidFill>
                <a:latin typeface="Helvetica" charset="0"/>
                <a:ea typeface="微软雅黑" panose="020B0503020204020204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D3935-6455-5445-8730-ACFDBD97B8A3}" type="slidenum">
              <a:rPr kumimoji="1" lang="zh-CN" altLang="en-US" sz="800" smtClean="0">
                <a:solidFill>
                  <a:srgbClr val="BFBFBF">
                    <a:alpha val="50000"/>
                  </a:srgbClr>
                </a:solidFill>
              </a:rPr>
              <a:t>‹#›</a:t>
            </a:fld>
            <a:endParaRPr kumimoji="1" lang="zh-CN" altLang="en-US" sz="800" dirty="0">
              <a:solidFill>
                <a:srgbClr val="BFBFBF">
                  <a:alpha val="50000"/>
                </a:srgb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45210" y="142080"/>
            <a:ext cx="613" cy="705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9368204" y="50849"/>
            <a:ext cx="716459" cy="518808"/>
            <a:chOff x="7071547" y="19455"/>
            <a:chExt cx="537344" cy="389106"/>
          </a:xfrm>
        </p:grpSpPr>
        <p:sp>
          <p:nvSpPr>
            <p:cNvPr id="8" name="矩形: 圆顶角 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9350912" y="25940"/>
            <a:ext cx="284108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10065940" y="50849"/>
            <a:ext cx="716459" cy="518808"/>
            <a:chOff x="7071547" y="19455"/>
            <a:chExt cx="537344" cy="389106"/>
          </a:xfrm>
        </p:grpSpPr>
        <p:sp>
          <p:nvSpPr>
            <p:cNvPr id="15" name="矩形: 圆顶角 14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763676" y="50849"/>
            <a:ext cx="716459" cy="518808"/>
            <a:chOff x="7071547" y="19455"/>
            <a:chExt cx="537344" cy="389106"/>
          </a:xfrm>
        </p:grpSpPr>
        <p:sp>
          <p:nvSpPr>
            <p:cNvPr id="18" name="矩形: 圆顶角 1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1461412" y="50849"/>
            <a:ext cx="716459" cy="518808"/>
            <a:chOff x="7071547" y="19455"/>
            <a:chExt cx="537344" cy="389106"/>
          </a:xfrm>
        </p:grpSpPr>
        <p:sp>
          <p:nvSpPr>
            <p:cNvPr id="21" name="矩形: 圆顶角 20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484221" y="1062567"/>
            <a:ext cx="11232204" cy="4876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665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135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65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65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45823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CCC0332-A427-714F-9663-732F9993E237}" type="datetime1">
              <a:rPr kumimoji="1" lang="zh-CN" altLang="en-US" smtClean="0"/>
              <a:t>2024/8/15</a:t>
            </a:fld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31333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0491213A-BA7B-4942-95CE-03CED7A647C4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95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45823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A7C6A9D-3452-2449-A6D5-18CBCAA91E17}" type="datetime1">
              <a:rPr kumimoji="1" lang="zh-CN" altLang="en-US" smtClean="0"/>
              <a:t>2024/8/15</a:t>
            </a:fld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45824" y="181286"/>
            <a:ext cx="9625465" cy="640727"/>
          </a:xfrm>
          <a:prstGeom prst="rect">
            <a:avLst/>
          </a:prstGeom>
        </p:spPr>
        <p:txBody>
          <a:bodyPr tIns="72000" anchor="ctr" anchorCtr="0"/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标题文案</a:t>
            </a:r>
          </a:p>
        </p:txBody>
      </p:sp>
      <p:sp>
        <p:nvSpPr>
          <p:cNvPr id="10" name="灯片编号占位符 3"/>
          <p:cNvSpPr txBox="1"/>
          <p:nvPr userDrawn="1"/>
        </p:nvSpPr>
        <p:spPr>
          <a:xfrm>
            <a:off x="11261213" y="6356351"/>
            <a:ext cx="61895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685800" rtl="0" eaLnBrk="1" latinLnBrk="0" hangingPunct="1">
              <a:defRPr sz="1200" kern="1200">
                <a:solidFill>
                  <a:srgbClr val="BFBFBF"/>
                </a:solidFill>
                <a:latin typeface="Helvetica" charset="0"/>
                <a:ea typeface="微软雅黑" panose="020B0503020204020204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D3935-6455-5445-8730-ACFDBD97B8A3}" type="slidenum">
              <a:rPr kumimoji="1" lang="zh-CN" altLang="en-US" sz="800" smtClean="0">
                <a:solidFill>
                  <a:srgbClr val="BFBFBF">
                    <a:alpha val="50000"/>
                  </a:srgbClr>
                </a:solidFill>
              </a:rPr>
              <a:t>‹#›</a:t>
            </a:fld>
            <a:endParaRPr kumimoji="1" lang="zh-CN" altLang="en-US" sz="800" dirty="0">
              <a:solidFill>
                <a:srgbClr val="BFBFBF">
                  <a:alpha val="50000"/>
                </a:srgb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45210" y="142080"/>
            <a:ext cx="613" cy="705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9368204" y="50849"/>
            <a:ext cx="716459" cy="518808"/>
            <a:chOff x="7071547" y="19455"/>
            <a:chExt cx="537344" cy="389106"/>
          </a:xfrm>
        </p:grpSpPr>
        <p:sp>
          <p:nvSpPr>
            <p:cNvPr id="8" name="矩形: 圆顶角 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9350912" y="25940"/>
            <a:ext cx="284108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10065940" y="50849"/>
            <a:ext cx="716459" cy="518808"/>
            <a:chOff x="7071547" y="19455"/>
            <a:chExt cx="537344" cy="389106"/>
          </a:xfrm>
        </p:grpSpPr>
        <p:sp>
          <p:nvSpPr>
            <p:cNvPr id="15" name="矩形: 圆顶角 14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763676" y="50849"/>
            <a:ext cx="716459" cy="518808"/>
            <a:chOff x="7071547" y="19455"/>
            <a:chExt cx="537344" cy="389106"/>
          </a:xfrm>
        </p:grpSpPr>
        <p:sp>
          <p:nvSpPr>
            <p:cNvPr id="18" name="矩形: 圆顶角 1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1461412" y="50849"/>
            <a:ext cx="716459" cy="518808"/>
            <a:chOff x="7071547" y="19455"/>
            <a:chExt cx="537344" cy="389106"/>
          </a:xfrm>
        </p:grpSpPr>
        <p:sp>
          <p:nvSpPr>
            <p:cNvPr id="21" name="矩形: 圆顶角 20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484221" y="1062567"/>
            <a:ext cx="11232204" cy="4876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665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135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65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65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31333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0491213A-BA7B-4942-95CE-03CED7A647C4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94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45823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41429CD-7948-FE46-B62D-592F808B9CBC}" type="datetime1">
              <a:rPr kumimoji="1" lang="zh-CN" altLang="en-US" smtClean="0"/>
              <a:t>2024/8/15</a:t>
            </a:fld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45824" y="181286"/>
            <a:ext cx="9625465" cy="640727"/>
          </a:xfrm>
          <a:prstGeom prst="rect">
            <a:avLst/>
          </a:prstGeom>
        </p:spPr>
        <p:txBody>
          <a:bodyPr tIns="72000" anchor="ctr" anchorCtr="0"/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标题文案</a:t>
            </a:r>
          </a:p>
        </p:txBody>
      </p:sp>
      <p:sp>
        <p:nvSpPr>
          <p:cNvPr id="10" name="灯片编号占位符 3"/>
          <p:cNvSpPr txBox="1"/>
          <p:nvPr userDrawn="1"/>
        </p:nvSpPr>
        <p:spPr>
          <a:xfrm>
            <a:off x="11261213" y="6356351"/>
            <a:ext cx="61895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685800" rtl="0" eaLnBrk="1" latinLnBrk="0" hangingPunct="1">
              <a:defRPr sz="1200" kern="1200">
                <a:solidFill>
                  <a:srgbClr val="BFBFBF"/>
                </a:solidFill>
                <a:latin typeface="Helvetica" charset="0"/>
                <a:ea typeface="微软雅黑" panose="020B0503020204020204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D3935-6455-5445-8730-ACFDBD97B8A3}" type="slidenum">
              <a:rPr kumimoji="1" lang="zh-CN" altLang="en-US" sz="800" smtClean="0">
                <a:solidFill>
                  <a:srgbClr val="BFBFBF">
                    <a:alpha val="50000"/>
                  </a:srgbClr>
                </a:solidFill>
              </a:rPr>
              <a:t>‹#›</a:t>
            </a:fld>
            <a:endParaRPr kumimoji="1" lang="zh-CN" altLang="en-US" sz="800" dirty="0">
              <a:solidFill>
                <a:srgbClr val="BFBFBF">
                  <a:alpha val="50000"/>
                </a:srgb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45210" y="142080"/>
            <a:ext cx="613" cy="705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9368204" y="50849"/>
            <a:ext cx="716459" cy="518808"/>
            <a:chOff x="7071547" y="19455"/>
            <a:chExt cx="537344" cy="389106"/>
          </a:xfrm>
        </p:grpSpPr>
        <p:sp>
          <p:nvSpPr>
            <p:cNvPr id="8" name="矩形: 圆顶角 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9350912" y="25940"/>
            <a:ext cx="284108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10065940" y="50849"/>
            <a:ext cx="716459" cy="518808"/>
            <a:chOff x="7071547" y="19455"/>
            <a:chExt cx="537344" cy="389106"/>
          </a:xfrm>
        </p:grpSpPr>
        <p:sp>
          <p:nvSpPr>
            <p:cNvPr id="15" name="矩形: 圆顶角 14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763676" y="50849"/>
            <a:ext cx="716459" cy="518808"/>
            <a:chOff x="7071547" y="19455"/>
            <a:chExt cx="537344" cy="389106"/>
          </a:xfrm>
        </p:grpSpPr>
        <p:sp>
          <p:nvSpPr>
            <p:cNvPr id="18" name="矩形: 圆顶角 1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1461412" y="50849"/>
            <a:ext cx="716459" cy="518808"/>
            <a:chOff x="7071547" y="19455"/>
            <a:chExt cx="537344" cy="389106"/>
          </a:xfrm>
        </p:grpSpPr>
        <p:sp>
          <p:nvSpPr>
            <p:cNvPr id="21" name="矩形: 圆顶角 20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484221" y="1062567"/>
            <a:ext cx="11232204" cy="4876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665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135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65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65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31333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0491213A-BA7B-4942-95CE-03CED7A647C4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59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45823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ACEDF36-5378-5440-901F-22ECAC1919CD}" type="datetime1">
              <a:rPr kumimoji="1" lang="zh-CN" altLang="en-US" smtClean="0"/>
              <a:t>2024/8/15</a:t>
            </a:fld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45824" y="181286"/>
            <a:ext cx="9625465" cy="640727"/>
          </a:xfrm>
          <a:prstGeom prst="rect">
            <a:avLst/>
          </a:prstGeom>
        </p:spPr>
        <p:txBody>
          <a:bodyPr tIns="72000" anchor="ctr" anchorCtr="0"/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标题文案</a:t>
            </a:r>
          </a:p>
        </p:txBody>
      </p:sp>
      <p:sp>
        <p:nvSpPr>
          <p:cNvPr id="10" name="灯片编号占位符 3"/>
          <p:cNvSpPr txBox="1"/>
          <p:nvPr userDrawn="1"/>
        </p:nvSpPr>
        <p:spPr>
          <a:xfrm>
            <a:off x="11261213" y="6356351"/>
            <a:ext cx="61895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685800" rtl="0" eaLnBrk="1" latinLnBrk="0" hangingPunct="1">
              <a:defRPr sz="1200" kern="1200">
                <a:solidFill>
                  <a:srgbClr val="BFBFBF"/>
                </a:solidFill>
                <a:latin typeface="Helvetica" charset="0"/>
                <a:ea typeface="微软雅黑" panose="020B0503020204020204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D3935-6455-5445-8730-ACFDBD97B8A3}" type="slidenum">
              <a:rPr kumimoji="1" lang="zh-CN" altLang="en-US" sz="800" smtClean="0">
                <a:solidFill>
                  <a:srgbClr val="BFBFBF">
                    <a:alpha val="50000"/>
                  </a:srgbClr>
                </a:solidFill>
              </a:rPr>
              <a:t>‹#›</a:t>
            </a:fld>
            <a:endParaRPr kumimoji="1" lang="zh-CN" altLang="en-US" sz="800" dirty="0">
              <a:solidFill>
                <a:srgbClr val="BFBFBF">
                  <a:alpha val="50000"/>
                </a:srgb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45210" y="142080"/>
            <a:ext cx="613" cy="705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9368204" y="50849"/>
            <a:ext cx="716459" cy="518808"/>
            <a:chOff x="7071547" y="19455"/>
            <a:chExt cx="537344" cy="389106"/>
          </a:xfrm>
        </p:grpSpPr>
        <p:sp>
          <p:nvSpPr>
            <p:cNvPr id="8" name="矩形: 圆顶角 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9350912" y="25940"/>
            <a:ext cx="284108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10065940" y="50849"/>
            <a:ext cx="716459" cy="518808"/>
            <a:chOff x="7071547" y="19455"/>
            <a:chExt cx="537344" cy="389106"/>
          </a:xfrm>
        </p:grpSpPr>
        <p:sp>
          <p:nvSpPr>
            <p:cNvPr id="15" name="矩形: 圆顶角 14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763676" y="50849"/>
            <a:ext cx="716459" cy="518808"/>
            <a:chOff x="7071547" y="19455"/>
            <a:chExt cx="537344" cy="389106"/>
          </a:xfrm>
        </p:grpSpPr>
        <p:sp>
          <p:nvSpPr>
            <p:cNvPr id="18" name="矩形: 圆顶角 1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1461412" y="50849"/>
            <a:ext cx="716459" cy="518808"/>
            <a:chOff x="7071547" y="19455"/>
            <a:chExt cx="537344" cy="389106"/>
          </a:xfrm>
        </p:grpSpPr>
        <p:sp>
          <p:nvSpPr>
            <p:cNvPr id="21" name="矩形: 圆顶角 20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071547" y="29342"/>
              <a:ext cx="537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484221" y="1062567"/>
            <a:ext cx="11232204" cy="4876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665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135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65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65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31333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0491213A-BA7B-4942-95CE-03CED7A647C4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33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45823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67FEE8C-27DE-5E4B-9C79-BD95A9699906}" type="datetime1">
              <a:rPr kumimoji="1" lang="zh-CN" altLang="en-US" smtClean="0"/>
              <a:t>2024/8/15</a:t>
            </a:fld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45824" y="181286"/>
            <a:ext cx="9625465" cy="640727"/>
          </a:xfrm>
          <a:prstGeom prst="rect">
            <a:avLst/>
          </a:prstGeom>
        </p:spPr>
        <p:txBody>
          <a:bodyPr tIns="72000" anchor="ctr" anchorCtr="0"/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标题文案</a:t>
            </a:r>
          </a:p>
        </p:txBody>
      </p:sp>
      <p:sp>
        <p:nvSpPr>
          <p:cNvPr id="10" name="灯片编号占位符 3"/>
          <p:cNvSpPr txBox="1"/>
          <p:nvPr userDrawn="1"/>
        </p:nvSpPr>
        <p:spPr>
          <a:xfrm>
            <a:off x="11261213" y="6356351"/>
            <a:ext cx="61895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685800" rtl="0" eaLnBrk="1" latinLnBrk="0" hangingPunct="1">
              <a:defRPr sz="1200" kern="1200">
                <a:solidFill>
                  <a:srgbClr val="BFBFBF"/>
                </a:solidFill>
                <a:latin typeface="Helvetica" charset="0"/>
                <a:ea typeface="微软雅黑" panose="020B0503020204020204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D3935-6455-5445-8730-ACFDBD97B8A3}" type="slidenum">
              <a:rPr kumimoji="1" lang="zh-CN" altLang="en-US" sz="800" smtClean="0">
                <a:solidFill>
                  <a:srgbClr val="BFBFBF">
                    <a:alpha val="50000"/>
                  </a:srgbClr>
                </a:solidFill>
              </a:rPr>
              <a:t>‹#›</a:t>
            </a:fld>
            <a:endParaRPr kumimoji="1" lang="zh-CN" altLang="en-US" sz="800" dirty="0">
              <a:solidFill>
                <a:srgbClr val="BFBFBF">
                  <a:alpha val="50000"/>
                </a:srgb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45210" y="142080"/>
            <a:ext cx="613" cy="705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8961796" y="64626"/>
            <a:ext cx="650491" cy="473634"/>
            <a:chOff x="7071547" y="19455"/>
            <a:chExt cx="537344" cy="391250"/>
          </a:xfrm>
        </p:grpSpPr>
        <p:sp>
          <p:nvSpPr>
            <p:cNvPr id="8" name="矩形: 圆顶角 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8961797" y="34587"/>
            <a:ext cx="323020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9603687" y="64626"/>
            <a:ext cx="650491" cy="473634"/>
            <a:chOff x="7071547" y="19455"/>
            <a:chExt cx="537344" cy="391250"/>
          </a:xfrm>
        </p:grpSpPr>
        <p:sp>
          <p:nvSpPr>
            <p:cNvPr id="15" name="矩形: 圆顶角 14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245577" y="64626"/>
            <a:ext cx="650491" cy="473634"/>
            <a:chOff x="7071547" y="19455"/>
            <a:chExt cx="537344" cy="391250"/>
          </a:xfrm>
        </p:grpSpPr>
        <p:sp>
          <p:nvSpPr>
            <p:cNvPr id="18" name="矩形: 圆顶角 1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0887468" y="64626"/>
            <a:ext cx="650491" cy="473634"/>
            <a:chOff x="7071547" y="19455"/>
            <a:chExt cx="537344" cy="391250"/>
          </a:xfrm>
        </p:grpSpPr>
        <p:sp>
          <p:nvSpPr>
            <p:cNvPr id="21" name="矩形: 圆顶角 20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484221" y="1062567"/>
            <a:ext cx="11232204" cy="4876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665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135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65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65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529356" y="64626"/>
            <a:ext cx="650491" cy="473634"/>
            <a:chOff x="7071547" y="19455"/>
            <a:chExt cx="537344" cy="391250"/>
          </a:xfrm>
        </p:grpSpPr>
        <p:sp>
          <p:nvSpPr>
            <p:cNvPr id="6" name="矩形: 圆顶角 5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31333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0491213A-BA7B-4942-95CE-03CED7A647C4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74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45823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592631C-FA1C-DC43-ACA5-0B9A8768F2B7}" type="datetime1">
              <a:rPr kumimoji="1" lang="zh-CN" altLang="en-US" smtClean="0"/>
              <a:t>2024/8/15</a:t>
            </a:fld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45824" y="181286"/>
            <a:ext cx="9625465" cy="640727"/>
          </a:xfrm>
          <a:prstGeom prst="rect">
            <a:avLst/>
          </a:prstGeom>
        </p:spPr>
        <p:txBody>
          <a:bodyPr tIns="72000" anchor="ctr" anchorCtr="0"/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标题文案</a:t>
            </a:r>
          </a:p>
        </p:txBody>
      </p:sp>
      <p:sp>
        <p:nvSpPr>
          <p:cNvPr id="10" name="灯片编号占位符 3"/>
          <p:cNvSpPr txBox="1"/>
          <p:nvPr userDrawn="1"/>
        </p:nvSpPr>
        <p:spPr>
          <a:xfrm>
            <a:off x="11261213" y="6356351"/>
            <a:ext cx="61895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685800" rtl="0" eaLnBrk="1" latinLnBrk="0" hangingPunct="1">
              <a:defRPr sz="1200" kern="1200">
                <a:solidFill>
                  <a:srgbClr val="BFBFBF"/>
                </a:solidFill>
                <a:latin typeface="Helvetica" charset="0"/>
                <a:ea typeface="微软雅黑" panose="020B0503020204020204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D3935-6455-5445-8730-ACFDBD97B8A3}" type="slidenum">
              <a:rPr kumimoji="1" lang="zh-CN" altLang="en-US" sz="800" smtClean="0">
                <a:solidFill>
                  <a:srgbClr val="BFBFBF">
                    <a:alpha val="50000"/>
                  </a:srgbClr>
                </a:solidFill>
              </a:rPr>
              <a:t>‹#›</a:t>
            </a:fld>
            <a:endParaRPr kumimoji="1" lang="zh-CN" altLang="en-US" sz="800" dirty="0">
              <a:solidFill>
                <a:srgbClr val="BFBFBF">
                  <a:alpha val="50000"/>
                </a:srgb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45210" y="142080"/>
            <a:ext cx="613" cy="705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8961796" y="64626"/>
            <a:ext cx="650491" cy="473634"/>
            <a:chOff x="7071547" y="19455"/>
            <a:chExt cx="537344" cy="391250"/>
          </a:xfrm>
        </p:grpSpPr>
        <p:sp>
          <p:nvSpPr>
            <p:cNvPr id="8" name="矩形: 圆顶角 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8961797" y="34587"/>
            <a:ext cx="323020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9603687" y="64626"/>
            <a:ext cx="650491" cy="473634"/>
            <a:chOff x="7071547" y="19455"/>
            <a:chExt cx="537344" cy="391250"/>
          </a:xfrm>
        </p:grpSpPr>
        <p:sp>
          <p:nvSpPr>
            <p:cNvPr id="15" name="矩形: 圆顶角 14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245577" y="64626"/>
            <a:ext cx="650491" cy="473634"/>
            <a:chOff x="7071547" y="19455"/>
            <a:chExt cx="537344" cy="391250"/>
          </a:xfrm>
        </p:grpSpPr>
        <p:sp>
          <p:nvSpPr>
            <p:cNvPr id="18" name="矩形: 圆顶角 1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0887468" y="64626"/>
            <a:ext cx="650491" cy="473634"/>
            <a:chOff x="7071547" y="19455"/>
            <a:chExt cx="537344" cy="391250"/>
          </a:xfrm>
        </p:grpSpPr>
        <p:sp>
          <p:nvSpPr>
            <p:cNvPr id="21" name="矩形: 圆顶角 20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484221" y="1062567"/>
            <a:ext cx="11232204" cy="4876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665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135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65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65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529356" y="64626"/>
            <a:ext cx="650491" cy="473634"/>
            <a:chOff x="7071547" y="19455"/>
            <a:chExt cx="537344" cy="391250"/>
          </a:xfrm>
        </p:grpSpPr>
        <p:sp>
          <p:nvSpPr>
            <p:cNvPr id="6" name="矩形: 圆顶角 5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31333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0491213A-BA7B-4942-95CE-03CED7A647C4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56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45823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F9C7F6B-4B69-864A-ACA5-5B2AAF7BA5D0}" type="datetime1">
              <a:rPr kumimoji="1" lang="zh-CN" altLang="en-US" smtClean="0"/>
              <a:t>2024/8/15</a:t>
            </a:fld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45824" y="181286"/>
            <a:ext cx="9625465" cy="640727"/>
          </a:xfrm>
          <a:prstGeom prst="rect">
            <a:avLst/>
          </a:prstGeom>
        </p:spPr>
        <p:txBody>
          <a:bodyPr tIns="72000" anchor="ctr" anchorCtr="0"/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标题文案</a:t>
            </a:r>
          </a:p>
        </p:txBody>
      </p:sp>
      <p:sp>
        <p:nvSpPr>
          <p:cNvPr id="10" name="灯片编号占位符 3"/>
          <p:cNvSpPr txBox="1"/>
          <p:nvPr userDrawn="1"/>
        </p:nvSpPr>
        <p:spPr>
          <a:xfrm>
            <a:off x="11261213" y="6356351"/>
            <a:ext cx="61895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685800" rtl="0" eaLnBrk="1" latinLnBrk="0" hangingPunct="1">
              <a:defRPr sz="1200" kern="1200">
                <a:solidFill>
                  <a:srgbClr val="BFBFBF"/>
                </a:solidFill>
                <a:latin typeface="Helvetica" charset="0"/>
                <a:ea typeface="微软雅黑" panose="020B0503020204020204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D3935-6455-5445-8730-ACFDBD97B8A3}" type="slidenum">
              <a:rPr kumimoji="1" lang="zh-CN" altLang="en-US" sz="800" smtClean="0">
                <a:solidFill>
                  <a:srgbClr val="BFBFBF">
                    <a:alpha val="50000"/>
                  </a:srgbClr>
                </a:solidFill>
              </a:rPr>
              <a:t>‹#›</a:t>
            </a:fld>
            <a:endParaRPr kumimoji="1" lang="zh-CN" altLang="en-US" sz="800" dirty="0">
              <a:solidFill>
                <a:srgbClr val="BFBFBF">
                  <a:alpha val="50000"/>
                </a:srgb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45210" y="142080"/>
            <a:ext cx="613" cy="705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8961796" y="64626"/>
            <a:ext cx="650491" cy="473634"/>
            <a:chOff x="7071547" y="19455"/>
            <a:chExt cx="537344" cy="391250"/>
          </a:xfrm>
        </p:grpSpPr>
        <p:sp>
          <p:nvSpPr>
            <p:cNvPr id="8" name="矩形: 圆顶角 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8961797" y="34587"/>
            <a:ext cx="323020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9603687" y="64626"/>
            <a:ext cx="650491" cy="473634"/>
            <a:chOff x="7071547" y="19455"/>
            <a:chExt cx="537344" cy="391250"/>
          </a:xfrm>
        </p:grpSpPr>
        <p:sp>
          <p:nvSpPr>
            <p:cNvPr id="15" name="矩形: 圆顶角 14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245577" y="64626"/>
            <a:ext cx="650491" cy="473634"/>
            <a:chOff x="7071547" y="19455"/>
            <a:chExt cx="537344" cy="391250"/>
          </a:xfrm>
        </p:grpSpPr>
        <p:sp>
          <p:nvSpPr>
            <p:cNvPr id="18" name="矩形: 圆顶角 1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0887468" y="64626"/>
            <a:ext cx="650491" cy="473634"/>
            <a:chOff x="7071547" y="19455"/>
            <a:chExt cx="537344" cy="391250"/>
          </a:xfrm>
        </p:grpSpPr>
        <p:sp>
          <p:nvSpPr>
            <p:cNvPr id="21" name="矩形: 圆顶角 20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484221" y="1062567"/>
            <a:ext cx="11232204" cy="4876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665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135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65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65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529356" y="64626"/>
            <a:ext cx="650491" cy="473634"/>
            <a:chOff x="7071547" y="19455"/>
            <a:chExt cx="537344" cy="391250"/>
          </a:xfrm>
        </p:grpSpPr>
        <p:sp>
          <p:nvSpPr>
            <p:cNvPr id="6" name="矩形: 圆顶角 5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31333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0491213A-BA7B-4942-95CE-03CED7A647C4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04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45823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915AC2E-BFEC-6D44-855A-033C992D97B9}" type="datetime1">
              <a:rPr kumimoji="1" lang="zh-CN" altLang="en-US" smtClean="0"/>
              <a:t>2024/8/15</a:t>
            </a:fld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45824" y="181286"/>
            <a:ext cx="9625465" cy="640727"/>
          </a:xfrm>
          <a:prstGeom prst="rect">
            <a:avLst/>
          </a:prstGeom>
        </p:spPr>
        <p:txBody>
          <a:bodyPr tIns="72000" anchor="ctr" anchorCtr="0"/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标题文案</a:t>
            </a:r>
          </a:p>
        </p:txBody>
      </p:sp>
      <p:sp>
        <p:nvSpPr>
          <p:cNvPr id="10" name="灯片编号占位符 3"/>
          <p:cNvSpPr txBox="1"/>
          <p:nvPr userDrawn="1"/>
        </p:nvSpPr>
        <p:spPr>
          <a:xfrm>
            <a:off x="11261213" y="6356351"/>
            <a:ext cx="61895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685800" rtl="0" eaLnBrk="1" latinLnBrk="0" hangingPunct="1">
              <a:defRPr sz="1200" kern="1200">
                <a:solidFill>
                  <a:srgbClr val="BFBFBF"/>
                </a:solidFill>
                <a:latin typeface="Helvetica" charset="0"/>
                <a:ea typeface="微软雅黑" panose="020B0503020204020204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D3935-6455-5445-8730-ACFDBD97B8A3}" type="slidenum">
              <a:rPr kumimoji="1" lang="zh-CN" altLang="en-US" sz="800" smtClean="0">
                <a:solidFill>
                  <a:srgbClr val="BFBFBF">
                    <a:alpha val="50000"/>
                  </a:srgbClr>
                </a:solidFill>
              </a:rPr>
              <a:t>‹#›</a:t>
            </a:fld>
            <a:endParaRPr kumimoji="1" lang="zh-CN" altLang="en-US" sz="800" dirty="0">
              <a:solidFill>
                <a:srgbClr val="BFBFBF">
                  <a:alpha val="50000"/>
                </a:srgb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45210" y="142080"/>
            <a:ext cx="613" cy="705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8961796" y="64626"/>
            <a:ext cx="650491" cy="473634"/>
            <a:chOff x="7071547" y="19455"/>
            <a:chExt cx="537344" cy="391250"/>
          </a:xfrm>
        </p:grpSpPr>
        <p:sp>
          <p:nvSpPr>
            <p:cNvPr id="8" name="矩形: 圆顶角 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8961797" y="34587"/>
            <a:ext cx="323020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9603687" y="64626"/>
            <a:ext cx="650491" cy="473634"/>
            <a:chOff x="7071547" y="19455"/>
            <a:chExt cx="537344" cy="391250"/>
          </a:xfrm>
        </p:grpSpPr>
        <p:sp>
          <p:nvSpPr>
            <p:cNvPr id="15" name="矩形: 圆顶角 14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245577" y="64626"/>
            <a:ext cx="650491" cy="473634"/>
            <a:chOff x="7071547" y="19455"/>
            <a:chExt cx="537344" cy="391250"/>
          </a:xfrm>
        </p:grpSpPr>
        <p:sp>
          <p:nvSpPr>
            <p:cNvPr id="18" name="矩形: 圆顶角 1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0887468" y="64626"/>
            <a:ext cx="650491" cy="473634"/>
            <a:chOff x="7071547" y="19455"/>
            <a:chExt cx="537344" cy="391250"/>
          </a:xfrm>
        </p:grpSpPr>
        <p:sp>
          <p:nvSpPr>
            <p:cNvPr id="21" name="矩形: 圆顶角 20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484221" y="1062567"/>
            <a:ext cx="11232204" cy="4876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665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135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65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65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529356" y="64626"/>
            <a:ext cx="650491" cy="473634"/>
            <a:chOff x="7071547" y="19455"/>
            <a:chExt cx="537344" cy="391250"/>
          </a:xfrm>
        </p:grpSpPr>
        <p:sp>
          <p:nvSpPr>
            <p:cNvPr id="6" name="矩形: 圆顶角 5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31333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0491213A-BA7B-4942-95CE-03CED7A647C4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798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245823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CC7F71-0506-304E-94D4-D577F1DE846E}" type="datetime1">
              <a:rPr kumimoji="1" lang="zh-CN" altLang="en-US" smtClean="0"/>
              <a:t>2024/8/15</a:t>
            </a:fld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245824" y="181286"/>
            <a:ext cx="9625465" cy="640727"/>
          </a:xfrm>
          <a:prstGeom prst="rect">
            <a:avLst/>
          </a:prstGeom>
        </p:spPr>
        <p:txBody>
          <a:bodyPr tIns="72000" anchor="ctr" anchorCtr="0"/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标题文案</a:t>
            </a:r>
          </a:p>
        </p:txBody>
      </p:sp>
      <p:sp>
        <p:nvSpPr>
          <p:cNvPr id="10" name="灯片编号占位符 3"/>
          <p:cNvSpPr txBox="1"/>
          <p:nvPr userDrawn="1"/>
        </p:nvSpPr>
        <p:spPr>
          <a:xfrm>
            <a:off x="11261213" y="6356351"/>
            <a:ext cx="618956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685800" rtl="0" eaLnBrk="1" latinLnBrk="0" hangingPunct="1">
              <a:defRPr sz="1200" kern="1200">
                <a:solidFill>
                  <a:srgbClr val="BFBFBF"/>
                </a:solidFill>
                <a:latin typeface="Helvetica" charset="0"/>
                <a:ea typeface="微软雅黑" panose="020B0503020204020204" charset="-122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D3935-6455-5445-8730-ACFDBD97B8A3}" type="slidenum">
              <a:rPr kumimoji="1" lang="zh-CN" altLang="en-US" sz="800" smtClean="0">
                <a:solidFill>
                  <a:srgbClr val="BFBFBF">
                    <a:alpha val="50000"/>
                  </a:srgbClr>
                </a:solidFill>
              </a:rPr>
              <a:t>‹#›</a:t>
            </a:fld>
            <a:endParaRPr kumimoji="1" lang="zh-CN" altLang="en-US" sz="800" dirty="0">
              <a:solidFill>
                <a:srgbClr val="BFBFBF">
                  <a:alpha val="50000"/>
                </a:srgb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45210" y="142080"/>
            <a:ext cx="613" cy="705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8961796" y="64626"/>
            <a:ext cx="650491" cy="473634"/>
            <a:chOff x="7071547" y="19455"/>
            <a:chExt cx="537344" cy="391250"/>
          </a:xfrm>
        </p:grpSpPr>
        <p:sp>
          <p:nvSpPr>
            <p:cNvPr id="8" name="矩形: 圆顶角 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8961797" y="34587"/>
            <a:ext cx="323020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9603687" y="64626"/>
            <a:ext cx="650491" cy="473634"/>
            <a:chOff x="7071547" y="19455"/>
            <a:chExt cx="537344" cy="391250"/>
          </a:xfrm>
        </p:grpSpPr>
        <p:sp>
          <p:nvSpPr>
            <p:cNvPr id="15" name="矩形: 圆顶角 14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0245577" y="64626"/>
            <a:ext cx="650491" cy="473634"/>
            <a:chOff x="7071547" y="19455"/>
            <a:chExt cx="537344" cy="391250"/>
          </a:xfrm>
        </p:grpSpPr>
        <p:sp>
          <p:nvSpPr>
            <p:cNvPr id="18" name="矩形: 圆顶角 17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0887468" y="64626"/>
            <a:ext cx="650491" cy="473634"/>
            <a:chOff x="7071547" y="19455"/>
            <a:chExt cx="537344" cy="391250"/>
          </a:xfrm>
        </p:grpSpPr>
        <p:sp>
          <p:nvSpPr>
            <p:cNvPr id="21" name="矩形: 圆顶角 20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484221" y="1062567"/>
            <a:ext cx="11232204" cy="4876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665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2135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865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865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529356" y="64626"/>
            <a:ext cx="650491" cy="473634"/>
            <a:chOff x="7071547" y="19455"/>
            <a:chExt cx="537344" cy="391250"/>
          </a:xfrm>
        </p:grpSpPr>
        <p:sp>
          <p:nvSpPr>
            <p:cNvPr id="6" name="矩形: 圆顶角 5"/>
            <p:cNvSpPr/>
            <p:nvPr userDrawn="1"/>
          </p:nvSpPr>
          <p:spPr>
            <a:xfrm flipV="1">
              <a:off x="7091232" y="19455"/>
              <a:ext cx="497974" cy="389106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7071547" y="29342"/>
              <a:ext cx="537344" cy="381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31333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0491213A-BA7B-4942-95CE-03CED7A647C4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47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4098586" y="1055993"/>
            <a:ext cx="4002391" cy="400239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椭圆 4"/>
          <p:cNvSpPr/>
          <p:nvPr userDrawn="1"/>
        </p:nvSpPr>
        <p:spPr>
          <a:xfrm>
            <a:off x="3907815" y="882515"/>
            <a:ext cx="4366637" cy="4366637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椭圆 5"/>
          <p:cNvSpPr/>
          <p:nvPr userDrawn="1"/>
        </p:nvSpPr>
        <p:spPr>
          <a:xfrm>
            <a:off x="3802162" y="796048"/>
            <a:ext cx="4573621" cy="4573621"/>
          </a:xfrm>
          <a:prstGeom prst="ellipse">
            <a:avLst/>
          </a:prstGeom>
          <a:noFill/>
          <a:ln w="1905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椭圆 6"/>
          <p:cNvSpPr/>
          <p:nvPr userDrawn="1"/>
        </p:nvSpPr>
        <p:spPr>
          <a:xfrm>
            <a:off x="4001038" y="994925"/>
            <a:ext cx="4175868" cy="4175868"/>
          </a:xfrm>
          <a:prstGeom prst="ellipse">
            <a:avLst/>
          </a:prstGeom>
          <a:noFill/>
          <a:ln w="1905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7600" y="2585099"/>
            <a:ext cx="10516800" cy="998400"/>
          </a:xfrm>
          <a:prstGeom prst="rect">
            <a:avLst/>
          </a:prstGeom>
        </p:spPr>
        <p:txBody>
          <a:bodyPr tIns="54000" bIns="0" anchor="ctr"/>
          <a:lstStyle>
            <a:lvl1pPr algn="ctr">
              <a:defRPr kumimoji="1" lang="zh-CN" altLang="en-US" sz="533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谢谢！</a:t>
            </a:r>
            <a:endParaRPr kumimoji="1" lang="it-IT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9FE2-DAE1-4F8B-9F5A-C3E3FA7B3D41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5C260-A04E-4075-9798-666A8C54D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2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781322" y="6076221"/>
            <a:ext cx="3329561" cy="781779"/>
            <a:chOff x="6115050" y="4447360"/>
            <a:chExt cx="3019681" cy="709019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545"/>
            <a:stretch>
              <a:fillRect/>
            </a:stretch>
          </p:blipFill>
          <p:spPr bwMode="auto">
            <a:xfrm>
              <a:off x="6115050" y="4447360"/>
              <a:ext cx="655402" cy="70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51" r="4757"/>
            <a:stretch>
              <a:fillRect/>
            </a:stretch>
          </p:blipFill>
          <p:spPr bwMode="auto">
            <a:xfrm>
              <a:off x="6722271" y="4447360"/>
              <a:ext cx="2412460" cy="70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189019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5">
                <a:solidFill>
                  <a:schemeClr val="tx1"/>
                </a:solidFill>
              </a:defRPr>
            </a:lvl1pPr>
          </a:lstStyle>
          <a:p>
            <a:fld id="{F80D5AA1-ADEA-FA4F-97B7-BCCF8F0BAA08}" type="datetime1">
              <a:rPr kumimoji="1" lang="zh-CN" altLang="en-US" smtClean="0"/>
              <a:t>2024/8/15</a:t>
            </a:fld>
            <a:endParaRPr kumimoji="1"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4747167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65">
                <a:solidFill>
                  <a:schemeClr val="tx1"/>
                </a:solidFill>
              </a:defRPr>
            </a:lvl1pPr>
          </a:lstStyle>
          <a:p>
            <a:fld id="{8D48A7A2-43D2-654B-8A43-E9839F5BC3E5}" type="slidenum">
              <a:rPr kumimoji="1" lang="zh-CN" altLang="en-US" smtClean="0"/>
              <a:t>‹#›</a:t>
            </a:fld>
            <a:r>
              <a:rPr kumimoji="1" lang="en-US" altLang="zh-CN"/>
              <a:t>/N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78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665" b="1" kern="1200">
          <a:solidFill>
            <a:srgbClr val="0E57A2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GIF"/><Relationship Id="rId3" Type="http://schemas.microsoft.com/office/2007/relationships/media" Target="../media/media2.mp4"/><Relationship Id="rId7" Type="http://schemas.openxmlformats.org/officeDocument/2006/relationships/image" Target="../media/image50.png"/><Relationship Id="rId12" Type="http://schemas.openxmlformats.org/officeDocument/2006/relationships/image" Target="../media/image55.GIF"/><Relationship Id="rId17" Type="http://schemas.openxmlformats.org/officeDocument/2006/relationships/image" Target="../media/image60.png"/><Relationship Id="rId2" Type="http://schemas.openxmlformats.org/officeDocument/2006/relationships/video" Target="../media/media1.mp4"/><Relationship Id="rId16" Type="http://schemas.openxmlformats.org/officeDocument/2006/relationships/image" Target="../media/image59.png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11" Type="http://schemas.openxmlformats.org/officeDocument/2006/relationships/image" Target="../media/image54.GIF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58.png"/><Relationship Id="rId10" Type="http://schemas.openxmlformats.org/officeDocument/2006/relationships/image" Target="../media/image53.GIF"/><Relationship Id="rId4" Type="http://schemas.openxmlformats.org/officeDocument/2006/relationships/video" Target="../media/media2.mp4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5" Type="http://schemas.openxmlformats.org/officeDocument/2006/relationships/image" Target="../media/image79.jpe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jpe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jpe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jpe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jpeg"/><Relationship Id="rId9" Type="http://schemas.openxmlformats.org/officeDocument/2006/relationships/image" Target="../media/image89.jpeg"/><Relationship Id="rId1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jpe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6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image" Target="../media/image123.jpe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12" Type="http://schemas.openxmlformats.org/officeDocument/2006/relationships/image" Target="../media/image122.jpeg"/><Relationship Id="rId2" Type="http://schemas.openxmlformats.org/officeDocument/2006/relationships/image" Target="../media/image112.jpeg"/><Relationship Id="rId16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11" Type="http://schemas.openxmlformats.org/officeDocument/2006/relationships/image" Target="../media/image121.jpeg"/><Relationship Id="rId5" Type="http://schemas.openxmlformats.org/officeDocument/2006/relationships/image" Target="../media/image115.jpeg"/><Relationship Id="rId15" Type="http://schemas.openxmlformats.org/officeDocument/2006/relationships/image" Target="../media/image125.jpeg"/><Relationship Id="rId10" Type="http://schemas.openxmlformats.org/officeDocument/2006/relationships/image" Target="../media/image120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Relationship Id="rId14" Type="http://schemas.openxmlformats.org/officeDocument/2006/relationships/image" Target="../media/image1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12" Type="http://schemas.openxmlformats.org/officeDocument/2006/relationships/image" Target="../media/image137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jpeg"/><Relationship Id="rId5" Type="http://schemas.openxmlformats.org/officeDocument/2006/relationships/image" Target="../media/image130.jpeg"/><Relationship Id="rId10" Type="http://schemas.openxmlformats.org/officeDocument/2006/relationships/image" Target="../media/image135.jpeg"/><Relationship Id="rId4" Type="http://schemas.openxmlformats.org/officeDocument/2006/relationships/image" Target="../media/image129.jpeg"/><Relationship Id="rId9" Type="http://schemas.openxmlformats.org/officeDocument/2006/relationships/image" Target="../media/image13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jpeg"/><Relationship Id="rId7" Type="http://schemas.openxmlformats.org/officeDocument/2006/relationships/image" Target="../media/image141.png"/><Relationship Id="rId2" Type="http://schemas.openxmlformats.org/officeDocument/2006/relationships/hyperlink" Target="https://medium.com/@yakoa/yakoa-raises-4-8m-to-combat-intellectual-property-fraud-in-web3-973efcc8087d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review.net/forum?id=xUtNrKH8iB" TargetMode="External"/><Relationship Id="rId5" Type="http://schemas.openxmlformats.org/officeDocument/2006/relationships/image" Target="../media/image147.png"/><Relationship Id="rId4" Type="http://schemas.openxmlformats.org/officeDocument/2006/relationships/image" Target="../media/image14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nftscan.com/marketplace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6299" y="2255930"/>
            <a:ext cx="9198379" cy="960000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latin typeface="Arial Black" pitchFamily="34" charset="0"/>
                <a:ea typeface="微软雅黑" charset="-122"/>
                <a:cs typeface="Aharoni" pitchFamily="2" charset="-79"/>
              </a:rPr>
              <a:t>NF</a:t>
            </a:r>
            <a:r>
              <a:rPr kumimoji="1" lang="en-US" altLang="zh-CN" sz="4000" b="1" dirty="0">
                <a:solidFill>
                  <a:srgbClr val="C00000"/>
                </a:solidFill>
                <a:latin typeface="Arial Black" pitchFamily="34" charset="0"/>
                <a:ea typeface="微软雅黑" charset="-122"/>
                <a:cs typeface="Aharoni" pitchFamily="2" charset="-79"/>
              </a:rPr>
              <a:t>T</a:t>
            </a:r>
            <a:r>
              <a:rPr kumimoji="1" lang="en-US" altLang="zh-CN" sz="4000" b="1" dirty="0">
                <a:solidFill>
                  <a:srgbClr val="C00000"/>
                </a:solidFill>
                <a:latin typeface="Aharoni" pitchFamily="2" charset="-79"/>
                <a:ea typeface="微软雅黑" charset="-122"/>
                <a:cs typeface="Aharoni" pitchFamily="2" charset="-79"/>
              </a:rPr>
              <a:t> </a:t>
            </a:r>
            <a:r>
              <a:rPr kumimoji="1" lang="zh-CN" altLang="en-US" sz="3600" b="1" dirty="0">
                <a:latin typeface="+mn-lt"/>
                <a:ea typeface="微软雅黑" charset="-122"/>
              </a:rPr>
              <a:t>图文数据的跨模态检索</a:t>
            </a:r>
          </a:p>
        </p:txBody>
      </p:sp>
      <p:pic>
        <p:nvPicPr>
          <p:cNvPr id="6" name="图片 5" descr="文本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586" y="6273040"/>
            <a:ext cx="1665736" cy="417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700587" y="4876777"/>
            <a:ext cx="2491413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汇报人：王树勋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66884" y="3640945"/>
            <a:ext cx="2858225" cy="341722"/>
            <a:chOff x="4865913" y="3297186"/>
            <a:chExt cx="2858225" cy="341722"/>
          </a:xfrm>
        </p:grpSpPr>
        <p:sp>
          <p:nvSpPr>
            <p:cNvPr id="5" name="标题 1"/>
            <p:cNvSpPr txBox="1"/>
            <p:nvPr/>
          </p:nvSpPr>
          <p:spPr>
            <a:xfrm>
              <a:off x="5086842" y="3297186"/>
              <a:ext cx="2018314" cy="340452"/>
            </a:xfrm>
            <a:prstGeom prst="rect">
              <a:avLst/>
            </a:prstGeom>
          </p:spPr>
          <p:txBody>
            <a:bodyPr vert="horz" lIns="91440" tIns="0" rIns="91440" bIns="0" rtlCol="0" anchor="ctr">
              <a:norm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335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j-cs"/>
                </a:rPr>
                <a:t>NFT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j-cs"/>
                </a:rPr>
                <a:t>界的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j-cs"/>
                </a:rPr>
                <a:t>Google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j-cs"/>
                </a:rPr>
                <a:t>搜索</a:t>
              </a:r>
            </a:p>
          </p:txBody>
        </p:sp>
        <p:sp>
          <p:nvSpPr>
            <p:cNvPr id="3" name="矩形: 圆角 2"/>
            <p:cNvSpPr/>
            <p:nvPr/>
          </p:nvSpPr>
          <p:spPr>
            <a:xfrm>
              <a:off x="4865913" y="3298456"/>
              <a:ext cx="2858225" cy="34045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" name="图片 6" descr="图标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937" y="3392880"/>
              <a:ext cx="163755" cy="1637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描述已自动生成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85" y="3859043"/>
            <a:ext cx="1220729" cy="1220729"/>
          </a:xfrm>
          <a:prstGeom prst="rect">
            <a:avLst/>
          </a:prstGeom>
        </p:spPr>
      </p:pic>
      <p:pic>
        <p:nvPicPr>
          <p:cNvPr id="7" name="图片 6" descr="卡通人物&#10;&#10;描述已自动生成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85" y="1173554"/>
            <a:ext cx="1220729" cy="1220729"/>
          </a:xfrm>
          <a:prstGeom prst="rect">
            <a:avLst/>
          </a:prstGeom>
        </p:spPr>
      </p:pic>
      <p:pic>
        <p:nvPicPr>
          <p:cNvPr id="9" name="图片 8" descr="图片包含 图标&#10;&#10;描述已自动生成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84" y="5201787"/>
            <a:ext cx="1220729" cy="1220729"/>
          </a:xfrm>
          <a:prstGeom prst="rect">
            <a:avLst/>
          </a:prstGeom>
        </p:spPr>
      </p:pic>
      <p:pic>
        <p:nvPicPr>
          <p:cNvPr id="11" name="图片 10" descr="卡通人物&#10;&#10;描述已自动生成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85" y="2516299"/>
            <a:ext cx="1220729" cy="1220729"/>
          </a:xfrm>
          <a:prstGeom prst="rect">
            <a:avLst/>
          </a:prstGeom>
        </p:spPr>
      </p:pic>
      <p:pic>
        <p:nvPicPr>
          <p:cNvPr id="13" name="图片 12" descr="蓝色的玩具&#10;&#10;中度可信度描述已自动生成"/>
          <p:cNvPicPr/>
          <p:nvPr/>
        </p:nvPicPr>
        <p:blipFill>
          <a:blip r:embed="rId10"/>
          <a:stretch>
            <a:fillRect/>
          </a:stretch>
        </p:blipFill>
        <p:spPr>
          <a:xfrm>
            <a:off x="4104640" y="3859043"/>
            <a:ext cx="1220729" cy="1220729"/>
          </a:xfrm>
          <a:prstGeom prst="rect">
            <a:avLst/>
          </a:prstGeom>
        </p:spPr>
      </p:pic>
      <p:pic>
        <p:nvPicPr>
          <p:cNvPr id="15" name="图片 14" descr="卡通人物&#10;&#10;中度可信度描述已自动生成"/>
          <p:cNvPicPr/>
          <p:nvPr/>
        </p:nvPicPr>
        <p:blipFill>
          <a:blip r:embed="rId11"/>
          <a:stretch>
            <a:fillRect/>
          </a:stretch>
        </p:blipFill>
        <p:spPr>
          <a:xfrm>
            <a:off x="4104639" y="1173554"/>
            <a:ext cx="1220729" cy="1220729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/>
          <p:cNvPicPr/>
          <p:nvPr/>
        </p:nvPicPr>
        <p:blipFill>
          <a:blip r:embed="rId12"/>
          <a:stretch>
            <a:fillRect/>
          </a:stretch>
        </p:blipFill>
        <p:spPr>
          <a:xfrm>
            <a:off x="4104640" y="5201788"/>
            <a:ext cx="1220729" cy="1220729"/>
          </a:xfrm>
          <a:prstGeom prst="rect">
            <a:avLst/>
          </a:prstGeom>
        </p:spPr>
      </p:pic>
      <p:pic>
        <p:nvPicPr>
          <p:cNvPr id="19" name="图片 18" descr="卡通人物&#10;&#10;低可信度描述已自动生成"/>
          <p:cNvPicPr/>
          <p:nvPr/>
        </p:nvPicPr>
        <p:blipFill>
          <a:blip r:embed="rId13"/>
          <a:stretch>
            <a:fillRect/>
          </a:stretch>
        </p:blipFill>
        <p:spPr>
          <a:xfrm>
            <a:off x="4104639" y="2522972"/>
            <a:ext cx="1220729" cy="1220729"/>
          </a:xfrm>
          <a:prstGeom prst="rect">
            <a:avLst/>
          </a:prstGeom>
        </p:spPr>
      </p:pic>
      <p:pic>
        <p:nvPicPr>
          <p:cNvPr id="28" name="135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76580" y="1180226"/>
            <a:ext cx="2563531" cy="2563531"/>
          </a:xfrm>
          <a:prstGeom prst="rect">
            <a:avLst/>
          </a:prstGeom>
        </p:spPr>
      </p:pic>
      <p:pic>
        <p:nvPicPr>
          <p:cNvPr id="30" name="图片 29" descr="图片包含 桌子, 涂鸦, 女孩, 覆盖&#10;&#10;描述已自动生成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37" y="1180226"/>
            <a:ext cx="2563531" cy="2563531"/>
          </a:xfrm>
          <a:prstGeom prst="rect">
            <a:avLst/>
          </a:prstGeom>
        </p:spPr>
      </p:pic>
      <p:pic>
        <p:nvPicPr>
          <p:cNvPr id="31" name="21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876580" y="3859041"/>
            <a:ext cx="2563531" cy="2563531"/>
          </a:xfrm>
          <a:prstGeom prst="rect">
            <a:avLst/>
          </a:prstGeom>
        </p:spPr>
      </p:pic>
      <p:pic>
        <p:nvPicPr>
          <p:cNvPr id="33" name="图片 32"/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37" y="3859041"/>
            <a:ext cx="2563531" cy="256353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9905" y="114361"/>
            <a:ext cx="4250113" cy="928960"/>
            <a:chOff x="238759" y="191254"/>
            <a:chExt cx="4250113" cy="928960"/>
          </a:xfrm>
        </p:grpSpPr>
        <p:grpSp>
          <p:nvGrpSpPr>
            <p:cNvPr id="3" name="组合 2"/>
            <p:cNvGrpSpPr/>
            <p:nvPr/>
          </p:nvGrpSpPr>
          <p:grpSpPr>
            <a:xfrm>
              <a:off x="238759" y="191254"/>
              <a:ext cx="4250113" cy="522625"/>
              <a:chOff x="436879" y="297934"/>
              <a:chExt cx="4250113" cy="52262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36879" y="297934"/>
                <a:ext cx="42501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13F98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Construct NF</a:t>
                </a: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T</a:t>
                </a: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13F98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1000</a:t>
                </a:r>
                <a:endPara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13F98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矩形: 圆角 9"/>
              <p:cNvSpPr/>
              <p:nvPr/>
            </p:nvSpPr>
            <p:spPr>
              <a:xfrm>
                <a:off x="683895" y="769488"/>
                <a:ext cx="2548684" cy="4852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238759" y="781660"/>
              <a:ext cx="31242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Filter </a:t>
              </a: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&amp;</a:t>
              </a: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 standardize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00004" y="1172062"/>
            <a:ext cx="3753891" cy="2432479"/>
            <a:chOff x="238759" y="1311221"/>
            <a:chExt cx="3753891" cy="2432479"/>
          </a:xfrm>
        </p:grpSpPr>
        <p:sp>
          <p:nvSpPr>
            <p:cNvPr id="29" name="文本框 28"/>
            <p:cNvSpPr txBox="1"/>
            <p:nvPr/>
          </p:nvSpPr>
          <p:spPr>
            <a:xfrm>
              <a:off x="299766" y="1430365"/>
              <a:ext cx="3631875" cy="21852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sng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NimbusRomNo9L-Regu"/>
                  <a:ea typeface="等线" panose="02010600030101010101" pitchFamily="2" charset="-122"/>
                  <a:cs typeface="+mn-cs"/>
                </a:rPr>
                <a:t>Collection with completely duplicated media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700" b="1" i="0" u="none" strike="sng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imbusRomNo9L-Regu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sng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NimbusRomNo9L-Regu"/>
                  <a:ea typeface="等线" panose="02010600030101010101" pitchFamily="2" charset="-122"/>
                  <a:cs typeface="+mn-cs"/>
                </a:rPr>
                <a:t>Projects with less than</a:t>
              </a:r>
              <a:r>
                <a:rPr kumimoji="0" lang="zh-CN" altLang="en-US" sz="1700" b="1" i="0" u="none" strike="sng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NimbusRomNo9L-Regu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1700" b="1" i="0" u="none" strike="sng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NimbusRomNo9L-Regu"/>
                  <a:ea typeface="等线" panose="02010600030101010101" pitchFamily="2" charset="-122"/>
                  <a:cs typeface="+mn-cs"/>
                </a:rPr>
                <a:t>500</a:t>
              </a:r>
              <a:r>
                <a:rPr kumimoji="0" lang="zh-CN" altLang="en-US" sz="1700" b="1" i="0" u="none" strike="sng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NimbusRomNo9L-Regu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1700" b="1" i="0" u="none" strike="sng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NimbusRomNo9L-Regu"/>
                  <a:ea typeface="等线" panose="02010600030101010101" pitchFamily="2" charset="-122"/>
                  <a:cs typeface="+mn-cs"/>
                </a:rPr>
                <a:t>NFT tokens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700" b="1" i="0" u="none" strike="sng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imbusRomNo9L-Regu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sng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NimbusRomNo9L-Regu"/>
                  <a:ea typeface="等线" panose="02010600030101010101" pitchFamily="2" charset="-122"/>
                  <a:cs typeface="+mn-cs"/>
                </a:rPr>
                <a:t>Projects lack JSON files or where the JSON files contain no substantive semantic information.</a:t>
              </a:r>
              <a:endParaRPr kumimoji="0" lang="zh-CN" altLang="en-US" sz="1700" b="1" i="0" u="none" strike="sng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238759" y="1311221"/>
              <a:ext cx="3753891" cy="2432479"/>
            </a:xfrm>
            <a:prstGeom prst="roundRect">
              <a:avLst>
                <a:gd name="adj" fmla="val 5358"/>
              </a:avLst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-10362" y="3894106"/>
            <a:ext cx="4189831" cy="2221938"/>
            <a:chOff x="-10362" y="3894106"/>
            <a:chExt cx="4189831" cy="2221938"/>
          </a:xfrm>
        </p:grpSpPr>
        <p:sp>
          <p:nvSpPr>
            <p:cNvPr id="35" name="文本框 34"/>
            <p:cNvSpPr txBox="1"/>
            <p:nvPr/>
          </p:nvSpPr>
          <p:spPr>
            <a:xfrm>
              <a:off x="-10362" y="4152464"/>
              <a:ext cx="418983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/>
                  <a:ea typeface="宋体" charset="-122"/>
                  <a:cs typeface="+mn-cs"/>
                </a:rPr>
                <a:t>JPG, JPEG, SVG,  PNG,  </a:t>
              </a:r>
              <a:r>
                <a:rPr kumimoji="0" lang="en-US" altLang="zh-CN" sz="15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/>
                  <a:ea typeface="宋体" charset="-122"/>
                  <a:cs typeface="+mn-cs"/>
                </a:rPr>
                <a:t>WebP</a:t>
              </a: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/>
                  <a:ea typeface="宋体" charset="-122"/>
                  <a:cs typeface="+mn-cs"/>
                </a:rPr>
                <a:t>,  GIF, MP4</a:t>
              </a:r>
            </a:p>
          </p:txBody>
        </p:sp>
        <p:sp>
          <p:nvSpPr>
            <p:cNvPr id="37" name="左大括号 36"/>
            <p:cNvSpPr/>
            <p:nvPr/>
          </p:nvSpPr>
          <p:spPr>
            <a:xfrm rot="16200000">
              <a:off x="1933037" y="3039975"/>
              <a:ext cx="287826" cy="3223892"/>
            </a:xfrm>
            <a:prstGeom prst="leftBrace">
              <a:avLst>
                <a:gd name="adj1" fmla="val 58526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65004" y="4893883"/>
              <a:ext cx="3223890" cy="523220"/>
              <a:chOff x="672226" y="3232070"/>
              <a:chExt cx="3223890" cy="523220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672226" y="3252872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等线"/>
                    <a:ea typeface="宋体" charset="-122"/>
                    <a:cs typeface="+mn-cs"/>
                  </a:rPr>
                  <a:t>PNG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810295" y="3232070"/>
                <a:ext cx="20858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等线"/>
                    <a:ea typeface="宋体" charset="-122"/>
                    <a:cs typeface="+mn-cs"/>
                  </a:rPr>
                  <a:t>Width : 512 pixels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等线"/>
                    <a:ea typeface="宋体" charset="-122"/>
                    <a:cs typeface="+mn-cs"/>
                  </a:rPr>
                  <a:t>Height : adaptive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656238" y="5495201"/>
              <a:ext cx="251313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/>
                  <a:ea typeface="宋体" charset="-122"/>
                  <a:cs typeface="+mn-cs"/>
                </a:rPr>
                <a:t>14TB </a:t>
              </a:r>
              <a:r>
                <a:rPr kumimoji="0" lang="zh-CN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/>
                  <a:ea typeface="宋体" charset="-122"/>
                  <a:cs typeface="+mn-cs"/>
                </a:rPr>
                <a:t>→</a:t>
              </a: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/>
                  <a:ea typeface="宋体" charset="-122"/>
                  <a:cs typeface="+mn-cs"/>
                </a:rPr>
                <a:t> 1.75TB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宋体" charset="-122"/>
                <a:cs typeface="+mn-cs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139905" y="3894106"/>
              <a:ext cx="3813990" cy="2221938"/>
            </a:xfrm>
            <a:prstGeom prst="roundRect">
              <a:avLst>
                <a:gd name="adj" fmla="val 5358"/>
              </a:avLst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5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文本&#10;&#10;中度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87" y="1248955"/>
            <a:ext cx="9253686" cy="525010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38759" y="191254"/>
            <a:ext cx="4250113" cy="928960"/>
            <a:chOff x="238759" y="191254"/>
            <a:chExt cx="4250113" cy="928960"/>
          </a:xfrm>
        </p:grpSpPr>
        <p:grpSp>
          <p:nvGrpSpPr>
            <p:cNvPr id="10" name="组合 9"/>
            <p:cNvGrpSpPr/>
            <p:nvPr/>
          </p:nvGrpSpPr>
          <p:grpSpPr>
            <a:xfrm>
              <a:off x="238759" y="191254"/>
              <a:ext cx="4250113" cy="522625"/>
              <a:chOff x="436879" y="297934"/>
              <a:chExt cx="4250113" cy="522625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436879" y="297934"/>
                <a:ext cx="42501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CONSTRUCTING NF</a:t>
                </a:r>
                <a:r>
                  <a:rPr lang="en-US" altLang="zh-CN" sz="2400" b="1" spc="300" dirty="0">
                    <a:solidFill>
                      <a:srgbClr val="C00000"/>
                    </a:solidFill>
                    <a:latin typeface="得意黑" pitchFamily="2" charset="-122"/>
                    <a:ea typeface="得意黑" pitchFamily="2" charset="-122"/>
                  </a:rPr>
                  <a:t>T</a:t>
                </a:r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1000</a:t>
                </a:r>
                <a:endParaRPr lang="zh-CN" altLang="en-US" sz="2400" b="1" spc="300" dirty="0">
                  <a:solidFill>
                    <a:srgbClr val="013F98"/>
                  </a:solidFill>
                  <a:latin typeface="得意黑" pitchFamily="2" charset="-122"/>
                  <a:ea typeface="得意黑" pitchFamily="2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: 圆角 18"/>
              <p:cNvSpPr/>
              <p:nvPr/>
            </p:nvSpPr>
            <p:spPr>
              <a:xfrm>
                <a:off x="683895" y="757050"/>
                <a:ext cx="3320415" cy="60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38759" y="781660"/>
              <a:ext cx="28286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spc="300" dirty="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Caption Extraction</a:t>
              </a:r>
              <a:endPara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得意黑" pitchFamily="2" charset="-122"/>
                <a:ea typeface="得意黑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, 条形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9" y="1633214"/>
            <a:ext cx="11431722" cy="40314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38759" y="191254"/>
            <a:ext cx="4250113" cy="928960"/>
            <a:chOff x="238759" y="191254"/>
            <a:chExt cx="4250113" cy="928960"/>
          </a:xfrm>
        </p:grpSpPr>
        <p:grpSp>
          <p:nvGrpSpPr>
            <p:cNvPr id="4" name="组合 3"/>
            <p:cNvGrpSpPr/>
            <p:nvPr/>
          </p:nvGrpSpPr>
          <p:grpSpPr>
            <a:xfrm>
              <a:off x="238759" y="191254"/>
              <a:ext cx="4250113" cy="522625"/>
              <a:chOff x="436879" y="297934"/>
              <a:chExt cx="4250113" cy="52262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36879" y="297934"/>
                <a:ext cx="42501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13F98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CONSTRUCTING NF</a:t>
                </a: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T</a:t>
                </a: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13F98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1000</a:t>
                </a:r>
                <a:endPara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13F98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683895" y="757050"/>
                <a:ext cx="3312795" cy="60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238759" y="781660"/>
              <a:ext cx="28286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Caption Extraction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61" name="文本框 1460"/>
          <p:cNvSpPr txBox="1"/>
          <p:nvPr/>
        </p:nvSpPr>
        <p:spPr>
          <a:xfrm>
            <a:off x="2100253" y="3136612"/>
            <a:ext cx="7991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" pitchFamily="34" charset="0"/>
                <a:ea typeface="等线" panose="02010600030101010101" pitchFamily="2" charset="-122"/>
                <a:cs typeface="Aharoni" pitchFamily="2" charset="-79"/>
              </a:rPr>
              <a:t>Connect AI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Ultra Bold" pitchFamily="34" charset="0"/>
                <a:ea typeface="等线" panose="02010600030101010101" pitchFamily="2" charset="-122"/>
                <a:cs typeface="Aharoni" pitchFamily="2" charset="-79"/>
              </a:rPr>
              <a:t>&amp;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" pitchFamily="34" charset="0"/>
                <a:ea typeface="等线" panose="02010600030101010101" pitchFamily="2" charset="-122"/>
                <a:cs typeface="Aharoni" pitchFamily="2" charset="-79"/>
              </a:rPr>
              <a:t> Blockchain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Ultra Bold" pitchFamily="34" charset="0"/>
              <a:ea typeface="等线" panose="02010600030101010101" pitchFamily="2" charset="-122"/>
              <a:cs typeface="Aharoni" pitchFamily="2" charset="-79"/>
            </a:endParaRPr>
          </a:p>
        </p:txBody>
      </p:sp>
      <p:sp>
        <p:nvSpPr>
          <p:cNvPr id="1462" name="文本框 1461"/>
          <p:cNvSpPr txBox="1"/>
          <p:nvPr/>
        </p:nvSpPr>
        <p:spPr>
          <a:xfrm>
            <a:off x="2393114" y="1314026"/>
            <a:ext cx="79031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" pitchFamily="34" charset="0"/>
                <a:ea typeface="等线" panose="02010600030101010101" pitchFamily="2" charset="-122"/>
                <a:cs typeface="Aharoni" pitchFamily="2" charset="-79"/>
              </a:rPr>
              <a:t>NF</a:t>
            </a:r>
            <a:r>
              <a:rPr kumimoji="0" lang="en-US" altLang="zh-CN" sz="10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Ultra Bold" pitchFamily="34" charset="0"/>
                <a:ea typeface="等线" panose="02010600030101010101" pitchFamily="2" charset="-122"/>
                <a:cs typeface="Aharoni" pitchFamily="2" charset="-79"/>
              </a:rPr>
              <a:t>T </a:t>
            </a:r>
            <a:r>
              <a:rPr kumimoji="0" lang="en-US" altLang="zh-CN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Gill Sans Ultra Bold" pitchFamily="34" charset="0"/>
                <a:ea typeface="等线" panose="02010600030101010101" pitchFamily="2" charset="-122"/>
                <a:cs typeface="Aharoni" pitchFamily="2" charset="-79"/>
              </a:rPr>
              <a:t>1000</a:t>
            </a:r>
            <a:endParaRPr kumimoji="0" lang="zh-CN" altLang="en-US" sz="10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Gill Sans Ultra Bold" pitchFamily="34" charset="0"/>
              <a:ea typeface="等线" panose="02010600030101010101" pitchFamily="2" charset="-122"/>
              <a:cs typeface="Aharoni" pitchFamily="2" charset="-79"/>
            </a:endParaRPr>
          </a:p>
        </p:txBody>
      </p:sp>
      <p:sp>
        <p:nvSpPr>
          <p:cNvPr id="1469" name="文本框 1468"/>
          <p:cNvSpPr txBox="1"/>
          <p:nvPr/>
        </p:nvSpPr>
        <p:spPr>
          <a:xfrm>
            <a:off x="838793" y="4411356"/>
            <a:ext cx="3432020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Img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-Cap pairs: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756.3W 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</a:b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DataSize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1.75TB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得意黑" pitchFamily="2" charset="-122"/>
              <a:ea typeface="得意黑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2978" y="4411356"/>
            <a:ext cx="3019672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Theme: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356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</a:b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Phrase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60W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得意黑" pitchFamily="2" charset="-122"/>
              <a:ea typeface="得意黑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77073" y="4466756"/>
            <a:ext cx="42522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Type :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3D rendered images, 2D flat illustrations, pixel arts, NPC characters, real photograph,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etc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得意黑" pitchFamily="2" charset="-122"/>
              <a:ea typeface="得意黑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>
            <a:off x="163136" y="1533930"/>
            <a:ext cx="3815079" cy="4665718"/>
          </a:xfrm>
          <a:prstGeom prst="roundRect">
            <a:avLst>
              <a:gd name="adj" fmla="val 447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86947" y="2364215"/>
            <a:ext cx="3180625" cy="900779"/>
            <a:chOff x="517262" y="2369397"/>
            <a:chExt cx="3660042" cy="900779"/>
          </a:xfrm>
        </p:grpSpPr>
        <p:sp>
          <p:nvSpPr>
            <p:cNvPr id="20" name="文本框 19"/>
            <p:cNvSpPr txBox="1"/>
            <p:nvPr/>
          </p:nvSpPr>
          <p:spPr>
            <a:xfrm>
              <a:off x="517262" y="2369397"/>
              <a:ext cx="3660042" cy="464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Training</a:t>
              </a:r>
              <a:r>
                <a:rPr lang="en-US" altLang="zh-CN" b="1" dirty="0"/>
                <a:t> </a:t>
              </a:r>
              <a:r>
                <a:rPr lang="en-US" altLang="zh-CN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Set: 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7920" y="2746956"/>
              <a:ext cx="29245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 err="1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Pro_num</a:t>
              </a:r>
              <a:r>
                <a:rPr lang="en-US" altLang="zh-CN" sz="1400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: 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</a:p>
            <a:p>
              <a:r>
                <a:rPr lang="en-US" altLang="zh-CN" sz="1400" b="1" dirty="0" err="1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Img</a:t>
              </a:r>
              <a:r>
                <a:rPr lang="en-US" altLang="zh-CN" sz="1400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-Cap pairs: 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40000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6947" y="3540626"/>
            <a:ext cx="3180625" cy="902941"/>
            <a:chOff x="517262" y="3559845"/>
            <a:chExt cx="3660042" cy="902941"/>
          </a:xfrm>
        </p:grpSpPr>
        <p:sp>
          <p:nvSpPr>
            <p:cNvPr id="23" name="文本框 22"/>
            <p:cNvSpPr txBox="1"/>
            <p:nvPr/>
          </p:nvSpPr>
          <p:spPr>
            <a:xfrm>
              <a:off x="517262" y="3559845"/>
              <a:ext cx="3660042" cy="464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Validation set: 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37920" y="3939566"/>
              <a:ext cx="29245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 err="1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Pro_num</a:t>
              </a:r>
              <a:r>
                <a:rPr lang="en-US" altLang="zh-CN" sz="1400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: 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</a:p>
            <a:p>
              <a:r>
                <a:rPr lang="en-US" altLang="zh-CN" sz="1400" b="1" dirty="0" err="1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Img</a:t>
              </a:r>
              <a:r>
                <a:rPr lang="en-US" altLang="zh-CN" sz="1400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-Cap pairs: </a:t>
              </a:r>
              <a:r>
                <a:rPr lang="en-US" altLang="zh-CN" sz="1400" b="1" i="0" dirty="0">
                  <a:solidFill>
                    <a:srgbClr val="C0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2500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6947" y="4717037"/>
            <a:ext cx="3180625" cy="902941"/>
            <a:chOff x="517262" y="3559845"/>
            <a:chExt cx="3660042" cy="902941"/>
          </a:xfrm>
        </p:grpSpPr>
        <p:sp>
          <p:nvSpPr>
            <p:cNvPr id="28" name="文本框 27"/>
            <p:cNvSpPr txBox="1"/>
            <p:nvPr/>
          </p:nvSpPr>
          <p:spPr>
            <a:xfrm>
              <a:off x="517262" y="3559845"/>
              <a:ext cx="3660042" cy="464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Test Set: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37920" y="3939566"/>
              <a:ext cx="29245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 err="1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Pro_num</a:t>
              </a:r>
              <a:r>
                <a:rPr lang="en-US" altLang="zh-CN" sz="1400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: 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15</a:t>
              </a:r>
            </a:p>
            <a:p>
              <a:r>
                <a:rPr lang="en-US" altLang="zh-CN" sz="1400" b="1" dirty="0" err="1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Img</a:t>
              </a:r>
              <a:r>
                <a:rPr lang="en-US" altLang="zh-CN" sz="1400" b="1" dirty="0">
                  <a:solidFill>
                    <a:srgbClr val="111111"/>
                  </a:solidFill>
                  <a:latin typeface="微软雅黑" panose="020B0503020204020204" charset="-122"/>
                  <a:ea typeface="微软雅黑" panose="020B0503020204020204" charset="-122"/>
                </a:rPr>
                <a:t>-Cap pairs: 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7</a:t>
              </a:r>
              <a:r>
                <a:rPr lang="en-US" altLang="zh-CN" sz="1400" b="1" i="0" dirty="0">
                  <a:solidFill>
                    <a:srgbClr val="C0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500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181266" y="1533930"/>
            <a:ext cx="3815079" cy="4665718"/>
            <a:chOff x="381001" y="1334385"/>
            <a:chExt cx="3815079" cy="4665718"/>
          </a:xfrm>
          <a:solidFill>
            <a:schemeClr val="bg1">
              <a:lumMod val="95000"/>
            </a:schemeClr>
          </a:solidFill>
        </p:grpSpPr>
        <p:sp>
          <p:nvSpPr>
            <p:cNvPr id="35" name="矩形: 圆角 34"/>
            <p:cNvSpPr/>
            <p:nvPr/>
          </p:nvSpPr>
          <p:spPr>
            <a:xfrm>
              <a:off x="381001" y="1334385"/>
              <a:ext cx="3815079" cy="4665718"/>
            </a:xfrm>
            <a:prstGeom prst="roundRect">
              <a:avLst>
                <a:gd name="adj" fmla="val 4476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7102" y="1541615"/>
              <a:ext cx="3002876" cy="46166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Gill Sans Ultra Bold" panose="020B0A02020104020203" pitchFamily="34" charset="0"/>
                  <a:cs typeface="Aharoni" pitchFamily="2" charset="-79"/>
                </a:rPr>
                <a:t>NF</a:t>
              </a:r>
              <a:r>
                <a:rPr lang="en-US" altLang="zh-CN" sz="2400" dirty="0">
                  <a:solidFill>
                    <a:srgbClr val="C00000"/>
                  </a:solidFill>
                  <a:latin typeface="Gill Sans Ultra Bold" panose="020B0A02020104020203" pitchFamily="34" charset="0"/>
                  <a:cs typeface="Aharoni" pitchFamily="2" charset="-79"/>
                </a:rPr>
                <a:t>T</a:t>
              </a:r>
              <a:r>
                <a:rPr lang="en-US" altLang="zh-CN" sz="2400" dirty="0">
                  <a:latin typeface="Gill Sans Ultra Bold" panose="020B0A02020104020203" pitchFamily="34" charset="0"/>
                  <a:cs typeface="Aharoni" pitchFamily="2" charset="-79"/>
                </a:rPr>
                <a:t> 1000 mini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904812" y="2164670"/>
              <a:ext cx="3180625" cy="900779"/>
              <a:chOff x="517262" y="2369397"/>
              <a:chExt cx="3660042" cy="900779"/>
            </a:xfrm>
            <a:grpFill/>
          </p:grpSpPr>
          <p:sp>
            <p:nvSpPr>
              <p:cNvPr id="44" name="文本框 43"/>
              <p:cNvSpPr txBox="1"/>
              <p:nvPr/>
            </p:nvSpPr>
            <p:spPr>
              <a:xfrm>
                <a:off x="517262" y="2369397"/>
                <a:ext cx="3660042" cy="4641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Training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Set: 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737920" y="2746956"/>
                <a:ext cx="2924523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Pro_num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800</a:t>
                </a:r>
              </a:p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Img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-Cap pairs: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794698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904812" y="3341081"/>
              <a:ext cx="3180625" cy="902941"/>
              <a:chOff x="517262" y="3559845"/>
              <a:chExt cx="3660042" cy="902941"/>
            </a:xfrm>
            <a:grpFill/>
          </p:grpSpPr>
          <p:sp>
            <p:nvSpPr>
              <p:cNvPr id="42" name="文本框 41"/>
              <p:cNvSpPr txBox="1"/>
              <p:nvPr/>
            </p:nvSpPr>
            <p:spPr>
              <a:xfrm>
                <a:off x="517262" y="3559845"/>
                <a:ext cx="3660042" cy="4641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Validation set: 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37920" y="3939566"/>
                <a:ext cx="2924523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Pro_num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50</a:t>
                </a:r>
              </a:p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Img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-Cap pairs: </a:t>
                </a:r>
                <a:r>
                  <a:rPr lang="en-US" altLang="zh-CN" sz="1400" b="1" i="0" dirty="0">
                    <a:solidFill>
                      <a:srgbClr val="C0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49738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904812" y="4517492"/>
              <a:ext cx="3180625" cy="902941"/>
              <a:chOff x="517262" y="3559845"/>
              <a:chExt cx="3660042" cy="902941"/>
            </a:xfrm>
            <a:grpFill/>
          </p:grpSpPr>
          <p:sp>
            <p:nvSpPr>
              <p:cNvPr id="40" name="文本框 39"/>
              <p:cNvSpPr txBox="1"/>
              <p:nvPr/>
            </p:nvSpPr>
            <p:spPr>
              <a:xfrm>
                <a:off x="517262" y="3559845"/>
                <a:ext cx="3660042" cy="4641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Test Set: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737920" y="3939566"/>
                <a:ext cx="2924523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Pro_num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150</a:t>
                </a:r>
              </a:p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Img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-Cap pairs: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147615</a:t>
                </a:r>
                <a:endParaRPr lang="en-US" altLang="zh-CN" sz="1400" b="1" i="0" dirty="0">
                  <a:solidFill>
                    <a:srgbClr val="C0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169341" y="1533930"/>
            <a:ext cx="3815079" cy="4665718"/>
            <a:chOff x="381001" y="1334385"/>
            <a:chExt cx="3815079" cy="4665718"/>
          </a:xfrm>
          <a:solidFill>
            <a:schemeClr val="bg1">
              <a:lumMod val="95000"/>
            </a:schemeClr>
          </a:solidFill>
        </p:grpSpPr>
        <p:sp>
          <p:nvSpPr>
            <p:cNvPr id="47" name="矩形: 圆角 46"/>
            <p:cNvSpPr/>
            <p:nvPr/>
          </p:nvSpPr>
          <p:spPr>
            <a:xfrm>
              <a:off x="381001" y="1334385"/>
              <a:ext cx="3815079" cy="4665718"/>
            </a:xfrm>
            <a:prstGeom prst="roundRect">
              <a:avLst>
                <a:gd name="adj" fmla="val 4476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87102" y="1541615"/>
              <a:ext cx="3002876" cy="46166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Gill Sans Ultra Bold" panose="020B0A02020104020203" pitchFamily="34" charset="0"/>
                  <a:cs typeface="Aharoni" pitchFamily="2" charset="-79"/>
                </a:rPr>
                <a:t>NF</a:t>
              </a:r>
              <a:r>
                <a:rPr lang="en-US" altLang="zh-CN" sz="2400" dirty="0">
                  <a:solidFill>
                    <a:srgbClr val="C00000"/>
                  </a:solidFill>
                  <a:latin typeface="Gill Sans Ultra Bold" panose="020B0A02020104020203" pitchFamily="34" charset="0"/>
                  <a:cs typeface="Aharoni" pitchFamily="2" charset="-79"/>
                </a:rPr>
                <a:t>T</a:t>
              </a:r>
              <a:r>
                <a:rPr lang="en-US" altLang="zh-CN" sz="2400" dirty="0">
                  <a:latin typeface="Gill Sans Ultra Bold" panose="020B0A02020104020203" pitchFamily="34" charset="0"/>
                  <a:cs typeface="Aharoni" pitchFamily="2" charset="-79"/>
                </a:rPr>
                <a:t> 1000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904812" y="2164670"/>
              <a:ext cx="3180625" cy="900779"/>
              <a:chOff x="517262" y="2369397"/>
              <a:chExt cx="3660042" cy="900779"/>
            </a:xfrm>
            <a:grpFill/>
          </p:grpSpPr>
          <p:sp>
            <p:nvSpPr>
              <p:cNvPr id="56" name="文本框 55"/>
              <p:cNvSpPr txBox="1"/>
              <p:nvPr/>
            </p:nvSpPr>
            <p:spPr>
              <a:xfrm>
                <a:off x="517262" y="2369397"/>
                <a:ext cx="3660042" cy="4641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Training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Set: 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37920" y="2746956"/>
                <a:ext cx="2924523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Pro_num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800</a:t>
                </a:r>
              </a:p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Img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-Cap pairs: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6178249</a:t>
                </a: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4812" y="3341081"/>
              <a:ext cx="3180625" cy="902941"/>
              <a:chOff x="517262" y="3559845"/>
              <a:chExt cx="3660042" cy="902941"/>
            </a:xfrm>
            <a:grpFill/>
          </p:grpSpPr>
          <p:sp>
            <p:nvSpPr>
              <p:cNvPr id="54" name="文本框 53"/>
              <p:cNvSpPr txBox="1"/>
              <p:nvPr/>
            </p:nvSpPr>
            <p:spPr>
              <a:xfrm>
                <a:off x="517262" y="3559845"/>
                <a:ext cx="3660042" cy="4641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Validation set: 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737920" y="3939566"/>
                <a:ext cx="2924523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Pro_num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50</a:t>
                </a:r>
              </a:p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Img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-Cap pairs: </a:t>
                </a:r>
                <a:r>
                  <a:rPr lang="en-US" altLang="zh-CN" sz="1400" b="1" i="0" dirty="0">
                    <a:solidFill>
                      <a:srgbClr val="C0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383916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04812" y="4517492"/>
              <a:ext cx="3180625" cy="902941"/>
              <a:chOff x="517262" y="3559845"/>
              <a:chExt cx="3660042" cy="902941"/>
            </a:xfrm>
            <a:grpFill/>
          </p:grpSpPr>
          <p:sp>
            <p:nvSpPr>
              <p:cNvPr id="52" name="文本框 51"/>
              <p:cNvSpPr txBox="1"/>
              <p:nvPr/>
            </p:nvSpPr>
            <p:spPr>
              <a:xfrm>
                <a:off x="517262" y="3559845"/>
                <a:ext cx="3660042" cy="4641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Test Set: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737920" y="3939566"/>
                <a:ext cx="2924523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Pro_num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150</a:t>
                </a:r>
              </a:p>
              <a:p>
                <a:r>
                  <a:rPr lang="en-US" altLang="zh-CN" sz="1400" b="1" dirty="0" err="1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Img</a:t>
                </a:r>
                <a:r>
                  <a:rPr lang="en-US" altLang="zh-CN" sz="1400" b="1" dirty="0">
                    <a:solidFill>
                      <a:srgbClr val="11111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-Cap pairs: 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1000838</a:t>
                </a:r>
                <a:endParaRPr lang="en-US" altLang="zh-CN" sz="1400" b="1" i="0" dirty="0">
                  <a:solidFill>
                    <a:srgbClr val="C0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60" name="文本框 59"/>
          <p:cNvSpPr txBox="1"/>
          <p:nvPr/>
        </p:nvSpPr>
        <p:spPr>
          <a:xfrm>
            <a:off x="772288" y="1722626"/>
            <a:ext cx="300287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Gill Sans Ultra Bold" panose="020B0A02020104020203" pitchFamily="34" charset="0"/>
                <a:cs typeface="Aharoni" pitchFamily="2" charset="-79"/>
              </a:rPr>
              <a:t>NF</a:t>
            </a:r>
            <a:r>
              <a:rPr lang="en-US" altLang="zh-CN" sz="2400" dirty="0">
                <a:solidFill>
                  <a:srgbClr val="C00000"/>
                </a:solidFill>
                <a:latin typeface="Gill Sans Ultra Bold" panose="020B0A02020104020203" pitchFamily="34" charset="0"/>
                <a:cs typeface="Aharoni" pitchFamily="2" charset="-79"/>
              </a:rPr>
              <a:t>T</a:t>
            </a:r>
            <a:r>
              <a:rPr lang="en-US" altLang="zh-CN" sz="2400" dirty="0">
                <a:latin typeface="Gill Sans Ultra Bold" panose="020B0A02020104020203" pitchFamily="34" charset="0"/>
                <a:cs typeface="Aharoni" pitchFamily="2" charset="-79"/>
              </a:rPr>
              <a:t> 100 mini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38759" y="191254"/>
            <a:ext cx="4250113" cy="928960"/>
            <a:chOff x="238759" y="191254"/>
            <a:chExt cx="4250113" cy="928960"/>
          </a:xfrm>
        </p:grpSpPr>
        <p:grpSp>
          <p:nvGrpSpPr>
            <p:cNvPr id="3" name="组合 2"/>
            <p:cNvGrpSpPr/>
            <p:nvPr/>
          </p:nvGrpSpPr>
          <p:grpSpPr>
            <a:xfrm>
              <a:off x="238759" y="191254"/>
              <a:ext cx="4250113" cy="522625"/>
              <a:chOff x="436879" y="297934"/>
              <a:chExt cx="4250113" cy="522625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436879" y="297934"/>
                <a:ext cx="42501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CONSTRUCTING NF</a:t>
                </a:r>
                <a:r>
                  <a:rPr lang="en-US" altLang="zh-CN" sz="2400" b="1" spc="300" dirty="0">
                    <a:solidFill>
                      <a:srgbClr val="C00000"/>
                    </a:solidFill>
                    <a:latin typeface="得意黑" pitchFamily="2" charset="-122"/>
                    <a:ea typeface="得意黑" pitchFamily="2" charset="-122"/>
                  </a:rPr>
                  <a:t>T</a:t>
                </a:r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1000</a:t>
                </a:r>
                <a:endParaRPr lang="zh-CN" altLang="en-US" sz="2400" b="1" spc="300" dirty="0">
                  <a:solidFill>
                    <a:srgbClr val="013F98"/>
                  </a:solidFill>
                  <a:latin typeface="得意黑" pitchFamily="2" charset="-122"/>
                  <a:ea typeface="得意黑" pitchFamily="2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: 圆角 12"/>
              <p:cNvSpPr/>
              <p:nvPr/>
            </p:nvSpPr>
            <p:spPr>
              <a:xfrm>
                <a:off x="683895" y="772290"/>
                <a:ext cx="338179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38759" y="781660"/>
              <a:ext cx="28286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spc="30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Data Partition</a:t>
              </a:r>
              <a:endPara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得意黑" pitchFamily="2" charset="-122"/>
                <a:ea typeface="得意黑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0200" y="140454"/>
            <a:ext cx="2313940" cy="936873"/>
            <a:chOff x="330200" y="191254"/>
            <a:chExt cx="2313940" cy="936873"/>
          </a:xfrm>
        </p:grpSpPr>
        <p:grpSp>
          <p:nvGrpSpPr>
            <p:cNvPr id="5" name="组合 4"/>
            <p:cNvGrpSpPr/>
            <p:nvPr/>
          </p:nvGrpSpPr>
          <p:grpSpPr>
            <a:xfrm>
              <a:off x="330200" y="191254"/>
              <a:ext cx="2313940" cy="522625"/>
              <a:chOff x="528320" y="297934"/>
              <a:chExt cx="2313940" cy="522625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28320" y="297934"/>
                <a:ext cx="2313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13F98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Experiments</a:t>
                </a:r>
                <a:endPara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13F98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矩形: 圆角 8"/>
              <p:cNvSpPr/>
              <p:nvPr/>
            </p:nvSpPr>
            <p:spPr>
              <a:xfrm>
                <a:off x="683895" y="765032"/>
                <a:ext cx="1343025" cy="5297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330200" y="789573"/>
              <a:ext cx="21405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Generation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3898" r="17653"/>
          <a:stretch>
            <a:fillRect/>
          </a:stretch>
        </p:blipFill>
        <p:spPr>
          <a:xfrm>
            <a:off x="9876109" y="3158013"/>
            <a:ext cx="867273" cy="108087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56056" y="1332579"/>
            <a:ext cx="6338606" cy="1062839"/>
            <a:chOff x="803438" y="1475454"/>
            <a:chExt cx="6338606" cy="1062839"/>
          </a:xfrm>
        </p:grpSpPr>
        <p:sp>
          <p:nvSpPr>
            <p:cNvPr id="11" name="文本框 10"/>
            <p:cNvSpPr txBox="1"/>
            <p:nvPr/>
          </p:nvSpPr>
          <p:spPr>
            <a:xfrm>
              <a:off x="803438" y="1475454"/>
              <a:ext cx="3681403" cy="57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1. Train LORA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04669" y="2081245"/>
              <a:ext cx="6137375" cy="45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Train the LORA plugin based on the SD model for a specific project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6056" y="2868703"/>
            <a:ext cx="8695944" cy="1424704"/>
            <a:chOff x="803438" y="1475454"/>
            <a:chExt cx="8695944" cy="1424704"/>
          </a:xfrm>
        </p:grpSpPr>
        <p:sp>
          <p:nvSpPr>
            <p:cNvPr id="14" name="文本框 13"/>
            <p:cNvSpPr txBox="1"/>
            <p:nvPr/>
          </p:nvSpPr>
          <p:spPr>
            <a:xfrm>
              <a:off x="803438" y="1475454"/>
              <a:ext cx="3681403" cy="57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2. Generate Metadata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04669" y="2027611"/>
              <a:ext cx="8494713" cy="872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Determine which attributes make up the target NFT, enumerate a series of values for each attribute, and first construct a JSON file through permutations and combinations at the attribute level.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l="16649" t="17676" r="13694"/>
          <a:stretch>
            <a:fillRect/>
          </a:stretch>
        </p:blipFill>
        <p:spPr>
          <a:xfrm>
            <a:off x="7148830" y="1359693"/>
            <a:ext cx="1724025" cy="1601474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956056" y="4503507"/>
            <a:ext cx="8279384" cy="1506253"/>
            <a:chOff x="803438" y="1475454"/>
            <a:chExt cx="8279384" cy="1506253"/>
          </a:xfrm>
        </p:grpSpPr>
        <p:sp>
          <p:nvSpPr>
            <p:cNvPr id="19" name="文本框 18"/>
            <p:cNvSpPr txBox="1"/>
            <p:nvPr/>
          </p:nvSpPr>
          <p:spPr>
            <a:xfrm>
              <a:off x="803438" y="1475454"/>
              <a:ext cx="4311269" cy="57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3. Base Model + LORA + Prompts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04669" y="2109160"/>
              <a:ext cx="8078153" cy="872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Synthesize the use of the basic diffusion model, LORA, and related prompts to generate a series of high-quality, coherent images</a:t>
              </a:r>
            </a:p>
          </p:txBody>
        </p:sp>
      </p:grpSp>
      <p:pic>
        <p:nvPicPr>
          <p:cNvPr id="2" name="图片 1" descr="卡通人物&#10;&#10;中度可信度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4753100"/>
            <a:ext cx="1315493" cy="1315493"/>
          </a:xfrm>
          <a:prstGeom prst="roundRect">
            <a:avLst>
              <a:gd name="adj" fmla="val 7890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 hidden="1"/>
          <p:cNvSpPr/>
          <p:nvPr/>
        </p:nvSpPr>
        <p:spPr>
          <a:xfrm>
            <a:off x="1940468" y="307765"/>
            <a:ext cx="10177780" cy="6312535"/>
          </a:xfrm>
          <a:prstGeom prst="roundRect">
            <a:avLst>
              <a:gd name="adj" fmla="val 2726"/>
            </a:avLst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99028" y="1898472"/>
            <a:ext cx="996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Prompt: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1boy,Blonde Swept Back Hair,Red Stripes Face Paint Face,Red Perfecto Jacket Clothing,Suspicious Eyes,Chuckle Mouth,Leather Katana Offhand,Red Background,&lt;lora: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azuki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:1&gt;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565739" y="534459"/>
            <a:ext cx="8456880" cy="1364013"/>
            <a:chOff x="765606" y="568959"/>
            <a:chExt cx="8456880" cy="1364013"/>
          </a:xfrm>
        </p:grpSpPr>
        <p:pic>
          <p:nvPicPr>
            <p:cNvPr id="3" name="图片 2" descr="卡通人物&#10;&#10;描述已自动生成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06" y="568959"/>
              <a:ext cx="1364013" cy="1364013"/>
            </a:xfrm>
            <a:prstGeom prst="rect">
              <a:avLst/>
            </a:prstGeom>
          </p:spPr>
        </p:pic>
        <p:pic>
          <p:nvPicPr>
            <p:cNvPr id="13" name="图片 12" descr="卡通人物&#10;&#10;描述已自动生成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040" y="568959"/>
              <a:ext cx="1364013" cy="1364013"/>
            </a:xfrm>
            <a:prstGeom prst="rect">
              <a:avLst/>
            </a:prstGeom>
          </p:spPr>
        </p:pic>
        <p:pic>
          <p:nvPicPr>
            <p:cNvPr id="15" name="图片 14" descr="卡通人物&#10;&#10;描述已自动生成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256" y="568959"/>
              <a:ext cx="1364013" cy="1364013"/>
            </a:xfrm>
            <a:prstGeom prst="rect">
              <a:avLst/>
            </a:prstGeom>
          </p:spPr>
        </p:pic>
        <p:pic>
          <p:nvPicPr>
            <p:cNvPr id="17" name="图片 16" descr="徽标&#10;&#10;描述已自动生成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473" y="568959"/>
              <a:ext cx="1364013" cy="1364013"/>
            </a:xfrm>
            <a:prstGeom prst="rect">
              <a:avLst/>
            </a:prstGeom>
          </p:spPr>
        </p:pic>
        <p:pic>
          <p:nvPicPr>
            <p:cNvPr id="19" name="图片 18" descr="卡通人物&#10;&#10;描述已自动生成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823" y="568959"/>
              <a:ext cx="1364013" cy="1364013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2565740" y="2512776"/>
            <a:ext cx="8456881" cy="1364013"/>
            <a:chOff x="765607" y="2547276"/>
            <a:chExt cx="8456881" cy="1364013"/>
          </a:xfrm>
        </p:grpSpPr>
        <p:pic>
          <p:nvPicPr>
            <p:cNvPr id="31" name="图片 30" descr="卡通人物&#10;&#10;描述已自动生成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824" y="2547276"/>
              <a:ext cx="1364013" cy="1364013"/>
            </a:xfrm>
            <a:prstGeom prst="rect">
              <a:avLst/>
            </a:prstGeom>
          </p:spPr>
        </p:pic>
        <p:pic>
          <p:nvPicPr>
            <p:cNvPr id="33" name="图片 32" descr="图片包含 游戏机, 吉他&#10;&#10;描述已自动生成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475" y="2547276"/>
              <a:ext cx="1364013" cy="1364013"/>
            </a:xfrm>
            <a:prstGeom prst="rect">
              <a:avLst/>
            </a:prstGeom>
          </p:spPr>
        </p:pic>
        <p:pic>
          <p:nvPicPr>
            <p:cNvPr id="35" name="图片 34" descr="游戏机里面的人物手上拿着吉他&#10;&#10;中度可信度描述已自动生成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258" y="2547276"/>
              <a:ext cx="1364013" cy="1364013"/>
            </a:xfrm>
            <a:prstGeom prst="rect">
              <a:avLst/>
            </a:prstGeom>
          </p:spPr>
        </p:pic>
        <p:pic>
          <p:nvPicPr>
            <p:cNvPr id="37" name="图片 36" descr="徽标&#10;&#10;低可信度描述已自动生成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041" y="2547276"/>
              <a:ext cx="1364013" cy="1364013"/>
            </a:xfrm>
            <a:prstGeom prst="rect">
              <a:avLst/>
            </a:prstGeom>
          </p:spPr>
        </p:pic>
        <p:pic>
          <p:nvPicPr>
            <p:cNvPr id="39" name="图片 38" descr="卡通人物&#10;&#10;描述已自动生成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07" y="2547276"/>
              <a:ext cx="1364013" cy="1364013"/>
            </a:xfrm>
            <a:prstGeom prst="rect">
              <a:avLst/>
            </a:prstGeom>
          </p:spPr>
        </p:pic>
      </p:grpSp>
      <p:sp>
        <p:nvSpPr>
          <p:cNvPr id="41" name="文本框 40"/>
          <p:cNvSpPr txBox="1"/>
          <p:nvPr/>
        </p:nvSpPr>
        <p:spPr>
          <a:xfrm>
            <a:off x="2399026" y="3967199"/>
            <a:ext cx="10236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Prompt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：1gir,lViolet Flowy Hair,Sloth Kimono Clothing,Calm Eyes,Smile Mouth,Guitar,Offhand Dark Blue Background,&lt;lora: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azuki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:1&gt;,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(masterpiece:1.2),best quality,masterpiece,highres,original,extremely detailed wallpaper,perfect lighting,(extremely detailedCG:1.2),drawing,paintbrush,</a:t>
            </a:r>
          </a:p>
        </p:txBody>
      </p:sp>
      <p:pic>
        <p:nvPicPr>
          <p:cNvPr id="2" name="图片 1" descr="图示&#10;&#10;描述已自动生成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56" y="4710800"/>
            <a:ext cx="1364013" cy="1364013"/>
          </a:xfrm>
          <a:prstGeom prst="rect">
            <a:avLst/>
          </a:prstGeom>
        </p:spPr>
      </p:pic>
      <p:pic>
        <p:nvPicPr>
          <p:cNvPr id="10" name="图片 9" descr="卡通人物&#10;&#10;中度可信度描述已自动生成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606" y="4710799"/>
            <a:ext cx="1364013" cy="1364013"/>
          </a:xfrm>
          <a:prstGeom prst="rect">
            <a:avLst/>
          </a:prstGeom>
        </p:spPr>
      </p:pic>
      <p:pic>
        <p:nvPicPr>
          <p:cNvPr id="14" name="图片 13" descr="游戏机里面的人物手上拿着枪&#10;&#10;中度可信度描述已自动生成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73" y="4710800"/>
            <a:ext cx="1364013" cy="1364013"/>
          </a:xfrm>
          <a:prstGeom prst="rect">
            <a:avLst/>
          </a:prstGeom>
        </p:spPr>
      </p:pic>
      <p:pic>
        <p:nvPicPr>
          <p:cNvPr id="16" name="图片 15" descr="卡通人物&#10;&#10;中度可信度描述已自动生成"/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39" y="4710800"/>
            <a:ext cx="1364013" cy="136401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399026" y="6116723"/>
            <a:ext cx="10015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Prompt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1girl,Water Hair,(space_suit_1.2),Striking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Eyes,Frown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Mouth,holding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gun,3Dglasses,glass space helmet,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space_background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&lt;lora: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azuki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:1&gt;</a:t>
            </a:r>
          </a:p>
        </p:txBody>
      </p:sp>
      <p:pic>
        <p:nvPicPr>
          <p:cNvPr id="24" name="图片 23" descr="卡通人物&#10;&#10;中度可信度描述已自动生成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33" y="4710800"/>
            <a:ext cx="1364013" cy="1364013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940256" y="1062577"/>
            <a:ext cx="490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40256" y="3040893"/>
            <a:ext cx="490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911152" y="5238916"/>
            <a:ext cx="490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c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1E4B72-C9AC-4777-4B8F-3E3B097DAF9D}"/>
              </a:ext>
            </a:extLst>
          </p:cNvPr>
          <p:cNvSpPr txBox="1"/>
          <p:nvPr/>
        </p:nvSpPr>
        <p:spPr>
          <a:xfrm>
            <a:off x="73752" y="4867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rPr>
              <a:t>Azuki_SD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haroni" panose="02010803020104030203" pitchFamily="2" charset="-79"/>
              <a:ea typeface="等线" panose="0201060003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631B28-3F88-4118-2A97-9B22FA72ABAA}"/>
              </a:ext>
            </a:extLst>
          </p:cNvPr>
          <p:cNvSpPr txBox="1"/>
          <p:nvPr/>
        </p:nvSpPr>
        <p:spPr>
          <a:xfrm>
            <a:off x="2200173" y="-37162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 Black" panose="020F0502020204030204" pitchFamily="34" charset="0"/>
                <a:ea typeface="ADLaM Display" panose="02010000000000000000" pitchFamily="2" charset="0"/>
                <a:cs typeface="Aharoni" panose="02010803020104030203" pitchFamily="2" charset="-79"/>
              </a:rPr>
              <a:t>1.5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 Black" panose="020F0502020204030204" pitchFamily="34" charset="0"/>
              <a:ea typeface="等线" panose="02010600030101010101" pitchFamily="2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940E021C-6871-BEAD-FB42-FDD809BC136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66" y="926249"/>
            <a:ext cx="1800391" cy="1800391"/>
          </a:xfrm>
          <a:prstGeom prst="rect">
            <a:avLst/>
          </a:prstGeom>
        </p:spPr>
      </p:pic>
      <p:pic>
        <p:nvPicPr>
          <p:cNvPr id="9" name="图片 8" descr="背景图案&#10;&#10;描述已自动生成">
            <a:extLst>
              <a:ext uri="{FF2B5EF4-FFF2-40B4-BE49-F238E27FC236}">
                <a16:creationId xmlns:a16="http://schemas.microsoft.com/office/drawing/2014/main" id="{403AB884-17C5-D3BC-E81F-E121075F61E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54" y="926249"/>
            <a:ext cx="1800391" cy="1800391"/>
          </a:xfrm>
          <a:prstGeom prst="rect">
            <a:avLst/>
          </a:prstGeom>
        </p:spPr>
      </p:pic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3815D8A6-EBB1-FDC5-8081-5A74B8CB08AB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42" y="926249"/>
            <a:ext cx="1800391" cy="1800391"/>
          </a:xfrm>
          <a:prstGeom prst="rect">
            <a:avLst/>
          </a:prstGeom>
        </p:spPr>
      </p:pic>
      <p:pic>
        <p:nvPicPr>
          <p:cNvPr id="13" name="图片 12" descr="图示, 背景图案&#10;&#10;描述已自动生成">
            <a:extLst>
              <a:ext uri="{FF2B5EF4-FFF2-40B4-BE49-F238E27FC236}">
                <a16:creationId xmlns:a16="http://schemas.microsoft.com/office/drawing/2014/main" id="{4C020683-0865-D11E-F853-B999A4B04CBC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31" y="926249"/>
            <a:ext cx="1800391" cy="1800391"/>
          </a:xfrm>
          <a:prstGeom prst="rect">
            <a:avLst/>
          </a:prstGeom>
        </p:spPr>
      </p:pic>
      <p:pic>
        <p:nvPicPr>
          <p:cNvPr id="15" name="图片 14" descr="图片包含 图示&#10;&#10;描述已自动生成">
            <a:extLst>
              <a:ext uri="{FF2B5EF4-FFF2-40B4-BE49-F238E27FC236}">
                <a16:creationId xmlns:a16="http://schemas.microsoft.com/office/drawing/2014/main" id="{EB3E4209-E335-BAD2-8660-1E837DB8CF7B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18" y="926249"/>
            <a:ext cx="1800391" cy="1800391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A47654A7-5176-4D95-FD99-EA8413FFF37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66" y="2869089"/>
            <a:ext cx="1800391" cy="1800391"/>
          </a:xfrm>
          <a:prstGeom prst="rect">
            <a:avLst/>
          </a:prstGeom>
        </p:spPr>
      </p:pic>
      <p:pic>
        <p:nvPicPr>
          <p:cNvPr id="19" name="图片 18" descr="卡通人物&#10;&#10;描述已自动生成">
            <a:extLst>
              <a:ext uri="{FF2B5EF4-FFF2-40B4-BE49-F238E27FC236}">
                <a16:creationId xmlns:a16="http://schemas.microsoft.com/office/drawing/2014/main" id="{630FE6A7-57E3-26E3-CC18-AA9A77AE4780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54" y="2869089"/>
            <a:ext cx="1800391" cy="1800391"/>
          </a:xfrm>
          <a:prstGeom prst="rect">
            <a:avLst/>
          </a:prstGeom>
        </p:spPr>
      </p:pic>
      <p:pic>
        <p:nvPicPr>
          <p:cNvPr id="21" name="图片 20" descr="背景图案&#10;&#10;描述已自动生成">
            <a:extLst>
              <a:ext uri="{FF2B5EF4-FFF2-40B4-BE49-F238E27FC236}">
                <a16:creationId xmlns:a16="http://schemas.microsoft.com/office/drawing/2014/main" id="{72981F47-73C9-B042-86E8-9E67923417ED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42" y="2869089"/>
            <a:ext cx="1800391" cy="1800391"/>
          </a:xfrm>
          <a:prstGeom prst="rect">
            <a:avLst/>
          </a:prstGeom>
        </p:spPr>
      </p:pic>
      <p:pic>
        <p:nvPicPr>
          <p:cNvPr id="23" name="图片 22" descr="卡通人物&#10;&#10;描述已自动生成">
            <a:extLst>
              <a:ext uri="{FF2B5EF4-FFF2-40B4-BE49-F238E27FC236}">
                <a16:creationId xmlns:a16="http://schemas.microsoft.com/office/drawing/2014/main" id="{2F9FA781-FB75-2C6D-D4CC-D8964AB801F9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31" y="2869089"/>
            <a:ext cx="1800391" cy="1800391"/>
          </a:xfrm>
          <a:prstGeom prst="rect">
            <a:avLst/>
          </a:prstGeom>
        </p:spPr>
      </p:pic>
      <p:pic>
        <p:nvPicPr>
          <p:cNvPr id="25" name="图片 24" descr="图片包含 背景图案&#10;&#10;描述已自动生成">
            <a:extLst>
              <a:ext uri="{FF2B5EF4-FFF2-40B4-BE49-F238E27FC236}">
                <a16:creationId xmlns:a16="http://schemas.microsoft.com/office/drawing/2014/main" id="{EF3B44EC-9266-3558-856F-2F5CFBACE9DD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18" y="2869089"/>
            <a:ext cx="1800391" cy="1800391"/>
          </a:xfrm>
          <a:prstGeom prst="rect">
            <a:avLst/>
          </a:prstGeom>
        </p:spPr>
      </p:pic>
      <p:pic>
        <p:nvPicPr>
          <p:cNvPr id="27" name="图片 26" descr="卡通人物&#10;&#10;描述已自动生成">
            <a:extLst>
              <a:ext uri="{FF2B5EF4-FFF2-40B4-BE49-F238E27FC236}">
                <a16:creationId xmlns:a16="http://schemas.microsoft.com/office/drawing/2014/main" id="{816B4B40-3046-FDE4-F40E-6FFDE548E5B9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66" y="4811928"/>
            <a:ext cx="1800391" cy="1800391"/>
          </a:xfrm>
          <a:prstGeom prst="rect">
            <a:avLst/>
          </a:prstGeom>
        </p:spPr>
      </p:pic>
      <p:pic>
        <p:nvPicPr>
          <p:cNvPr id="29" name="图片 28" descr="图片包含 图示&#10;&#10;描述已自动生成">
            <a:extLst>
              <a:ext uri="{FF2B5EF4-FFF2-40B4-BE49-F238E27FC236}">
                <a16:creationId xmlns:a16="http://schemas.microsoft.com/office/drawing/2014/main" id="{221FBE2A-CF39-34E2-275F-361981A146C5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54" y="4811928"/>
            <a:ext cx="1800391" cy="1800391"/>
          </a:xfrm>
          <a:prstGeom prst="rect">
            <a:avLst/>
          </a:prstGeom>
        </p:spPr>
      </p:pic>
      <p:pic>
        <p:nvPicPr>
          <p:cNvPr id="31" name="图片 30" descr="卡通人物&#10;&#10;描述已自动生成">
            <a:extLst>
              <a:ext uri="{FF2B5EF4-FFF2-40B4-BE49-F238E27FC236}">
                <a16:creationId xmlns:a16="http://schemas.microsoft.com/office/drawing/2014/main" id="{57823627-D114-41FC-8F13-F41CF4EFB27B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42" y="4811928"/>
            <a:ext cx="1800391" cy="1800391"/>
          </a:xfrm>
          <a:prstGeom prst="rect">
            <a:avLst/>
          </a:prstGeom>
        </p:spPr>
      </p:pic>
      <p:pic>
        <p:nvPicPr>
          <p:cNvPr id="35" name="图片 34" descr="图片包含 背景图案&#10;&#10;描述已自动生成">
            <a:extLst>
              <a:ext uri="{FF2B5EF4-FFF2-40B4-BE49-F238E27FC236}">
                <a16:creationId xmlns:a16="http://schemas.microsoft.com/office/drawing/2014/main" id="{AA815C13-379D-43D0-637C-E6C89B776696}"/>
              </a:ext>
            </a:extLst>
          </p:cNvPr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31" y="4811928"/>
            <a:ext cx="1800391" cy="1800391"/>
          </a:xfrm>
          <a:prstGeom prst="rect">
            <a:avLst/>
          </a:prstGeom>
        </p:spPr>
      </p:pic>
      <p:pic>
        <p:nvPicPr>
          <p:cNvPr id="43" name="图片 42" descr="徽标&#10;&#10;低可信度描述已自动生成">
            <a:extLst>
              <a:ext uri="{FF2B5EF4-FFF2-40B4-BE49-F238E27FC236}">
                <a16:creationId xmlns:a16="http://schemas.microsoft.com/office/drawing/2014/main" id="{B478CEA2-F44C-2380-F903-312B81CB4F17}"/>
              </a:ext>
            </a:extLst>
          </p:cNvPr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18" y="4811928"/>
            <a:ext cx="1800391" cy="180039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386F34C-41DE-CD39-D8FE-605B84F39BD2}"/>
              </a:ext>
            </a:extLst>
          </p:cNvPr>
          <p:cNvSpPr txBox="1"/>
          <p:nvPr/>
        </p:nvSpPr>
        <p:spPr>
          <a:xfrm>
            <a:off x="282778" y="137469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rPr>
              <a:t>Azuki_toonyou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haroni" panose="02010803020104030203" pitchFamily="2" charset="-79"/>
              <a:ea typeface="等线" panose="02010600030101010101" pitchFamily="2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031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EBC76A-D318-0627-812C-E4991E4A7BA8}"/>
              </a:ext>
            </a:extLst>
          </p:cNvPr>
          <p:cNvGrpSpPr/>
          <p:nvPr/>
        </p:nvGrpSpPr>
        <p:grpSpPr>
          <a:xfrm>
            <a:off x="2015964" y="2439028"/>
            <a:ext cx="9899716" cy="1979943"/>
            <a:chOff x="1574912" y="2410835"/>
            <a:chExt cx="10546775" cy="2109355"/>
          </a:xfrm>
        </p:grpSpPr>
        <p:pic>
          <p:nvPicPr>
            <p:cNvPr id="25" name="图片 24" descr="图表&#10;&#10;描述已自动生成">
              <a:extLst>
                <a:ext uri="{FF2B5EF4-FFF2-40B4-BE49-F238E27FC236}">
                  <a16:creationId xmlns:a16="http://schemas.microsoft.com/office/drawing/2014/main" id="{86AA128D-D058-5C28-E74F-C9C3971C7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22" y="2410835"/>
              <a:ext cx="2109355" cy="2109355"/>
            </a:xfrm>
            <a:prstGeom prst="rect">
              <a:avLst/>
            </a:prstGeom>
          </p:spPr>
        </p:pic>
        <p:pic>
          <p:nvPicPr>
            <p:cNvPr id="27" name="图片 26" descr="图片包含 形状&#10;&#10;描述已自动生成">
              <a:extLst>
                <a:ext uri="{FF2B5EF4-FFF2-40B4-BE49-F238E27FC236}">
                  <a16:creationId xmlns:a16="http://schemas.microsoft.com/office/drawing/2014/main" id="{2CC6D614-BA1E-B81F-3DE3-4C5CE604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977" y="2410835"/>
              <a:ext cx="2109355" cy="2109355"/>
            </a:xfrm>
            <a:prstGeom prst="rect">
              <a:avLst/>
            </a:prstGeom>
          </p:spPr>
        </p:pic>
        <p:pic>
          <p:nvPicPr>
            <p:cNvPr id="29" name="图片 28" descr="图表&#10;&#10;低可信度描述已自动生成">
              <a:extLst>
                <a:ext uri="{FF2B5EF4-FFF2-40B4-BE49-F238E27FC236}">
                  <a16:creationId xmlns:a16="http://schemas.microsoft.com/office/drawing/2014/main" id="{8A20260F-DAA8-7251-67E2-8B9C7A1E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2332" y="2410835"/>
              <a:ext cx="2109355" cy="2109355"/>
            </a:xfrm>
            <a:prstGeom prst="rect">
              <a:avLst/>
            </a:prstGeom>
          </p:spPr>
        </p:pic>
        <p:pic>
          <p:nvPicPr>
            <p:cNvPr id="33" name="图片 32" descr="图表&#10;&#10;描述已自动生成">
              <a:extLst>
                <a:ext uri="{FF2B5EF4-FFF2-40B4-BE49-F238E27FC236}">
                  <a16:creationId xmlns:a16="http://schemas.microsoft.com/office/drawing/2014/main" id="{129A5E56-6367-C492-0553-193830F1CD1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267" y="2410835"/>
              <a:ext cx="2109355" cy="2109355"/>
            </a:xfrm>
            <a:prstGeom prst="rect">
              <a:avLst/>
            </a:prstGeom>
          </p:spPr>
        </p:pic>
        <p:pic>
          <p:nvPicPr>
            <p:cNvPr id="35" name="图片 34" descr="图片包含 图表&#10;&#10;描述已自动生成">
              <a:extLst>
                <a:ext uri="{FF2B5EF4-FFF2-40B4-BE49-F238E27FC236}">
                  <a16:creationId xmlns:a16="http://schemas.microsoft.com/office/drawing/2014/main" id="{6B3F00D2-4517-0E58-FACC-E894B7EF3B15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912" y="2410835"/>
              <a:ext cx="2109355" cy="2109355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C6E65E2-E58D-2BFF-A06D-C6FFB49267A3}"/>
              </a:ext>
            </a:extLst>
          </p:cNvPr>
          <p:cNvGrpSpPr/>
          <p:nvPr/>
        </p:nvGrpSpPr>
        <p:grpSpPr>
          <a:xfrm>
            <a:off x="2080782" y="617389"/>
            <a:ext cx="9899716" cy="1979943"/>
            <a:chOff x="1645225" y="301480"/>
            <a:chExt cx="10546775" cy="2109355"/>
          </a:xfrm>
        </p:grpSpPr>
        <p:pic>
          <p:nvPicPr>
            <p:cNvPr id="15" name="图片 14" descr="卡通人物&#10;&#10;中度可信度描述已自动生成">
              <a:extLst>
                <a:ext uri="{FF2B5EF4-FFF2-40B4-BE49-F238E27FC236}">
                  <a16:creationId xmlns:a16="http://schemas.microsoft.com/office/drawing/2014/main" id="{83122E59-C199-2488-B470-DE63F9F93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580" y="301480"/>
              <a:ext cx="2109355" cy="2109355"/>
            </a:xfrm>
            <a:prstGeom prst="rect">
              <a:avLst/>
            </a:prstGeom>
          </p:spPr>
        </p:pic>
        <p:pic>
          <p:nvPicPr>
            <p:cNvPr id="17" name="图片 16" descr="卡通人物&#10;&#10;低可信度描述已自动生成">
              <a:extLst>
                <a:ext uri="{FF2B5EF4-FFF2-40B4-BE49-F238E27FC236}">
                  <a16:creationId xmlns:a16="http://schemas.microsoft.com/office/drawing/2014/main" id="{65947948-A4D2-086D-0D77-53EE548BD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935" y="301480"/>
              <a:ext cx="2109355" cy="2109355"/>
            </a:xfrm>
            <a:prstGeom prst="rect">
              <a:avLst/>
            </a:prstGeom>
          </p:spPr>
        </p:pic>
        <p:pic>
          <p:nvPicPr>
            <p:cNvPr id="19" name="图片 18" descr="图片包含 徽标&#10;&#10;描述已自动生成">
              <a:extLst>
                <a:ext uri="{FF2B5EF4-FFF2-40B4-BE49-F238E27FC236}">
                  <a16:creationId xmlns:a16="http://schemas.microsoft.com/office/drawing/2014/main" id="{B8CF4FFB-8273-A686-C7B2-5A9EAC6D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290" y="301480"/>
              <a:ext cx="2109355" cy="2109355"/>
            </a:xfrm>
            <a:prstGeom prst="rect">
              <a:avLst/>
            </a:prstGeom>
          </p:spPr>
        </p:pic>
        <p:pic>
          <p:nvPicPr>
            <p:cNvPr id="21" name="图片 20" descr="徽标&#10;&#10;中度可信度描述已自动生成">
              <a:extLst>
                <a:ext uri="{FF2B5EF4-FFF2-40B4-BE49-F238E27FC236}">
                  <a16:creationId xmlns:a16="http://schemas.microsoft.com/office/drawing/2014/main" id="{8EDEC9C5-55FD-6607-BC23-05574A86B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645" y="301480"/>
              <a:ext cx="2109355" cy="2109355"/>
            </a:xfrm>
            <a:prstGeom prst="rect">
              <a:avLst/>
            </a:prstGeom>
          </p:spPr>
        </p:pic>
        <p:pic>
          <p:nvPicPr>
            <p:cNvPr id="37" name="图片 36" descr="徽标&#10;&#10;描述已自动生成">
              <a:extLst>
                <a:ext uri="{FF2B5EF4-FFF2-40B4-BE49-F238E27FC236}">
                  <a16:creationId xmlns:a16="http://schemas.microsoft.com/office/drawing/2014/main" id="{44B3F714-0A9F-0B7B-9245-D7069AAA3F73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225" y="301480"/>
              <a:ext cx="2109355" cy="2109355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F3A6C96-0113-8192-C1CF-A890D11108AC}"/>
              </a:ext>
            </a:extLst>
          </p:cNvPr>
          <p:cNvGrpSpPr/>
          <p:nvPr/>
        </p:nvGrpSpPr>
        <p:grpSpPr>
          <a:xfrm>
            <a:off x="2320338" y="4773881"/>
            <a:ext cx="9063310" cy="1704757"/>
            <a:chOff x="2119829" y="4715127"/>
            <a:chExt cx="10167398" cy="1912429"/>
          </a:xfrm>
        </p:grpSpPr>
        <p:pic>
          <p:nvPicPr>
            <p:cNvPr id="7" name="图片 6" descr="图示&#10;&#10;描述已自动生成">
              <a:extLst>
                <a:ext uri="{FF2B5EF4-FFF2-40B4-BE49-F238E27FC236}">
                  <a16:creationId xmlns:a16="http://schemas.microsoft.com/office/drawing/2014/main" id="{C25D0EBA-B4AE-ADFB-46A5-AEE496E5B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3571" y="4715127"/>
              <a:ext cx="1912429" cy="1912429"/>
            </a:xfrm>
            <a:prstGeom prst="rect">
              <a:avLst/>
            </a:prstGeom>
          </p:spPr>
        </p:pic>
        <p:pic>
          <p:nvPicPr>
            <p:cNvPr id="9" name="图片 8" descr="文本&#10;&#10;描述已自动生成">
              <a:extLst>
                <a:ext uri="{FF2B5EF4-FFF2-40B4-BE49-F238E27FC236}">
                  <a16:creationId xmlns:a16="http://schemas.microsoft.com/office/drawing/2014/main" id="{DD923119-0B56-2035-83B7-2647A170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3" y="4715127"/>
              <a:ext cx="1912429" cy="1912429"/>
            </a:xfrm>
            <a:prstGeom prst="rect">
              <a:avLst/>
            </a:prstGeom>
          </p:spPr>
        </p:pic>
        <p:pic>
          <p:nvPicPr>
            <p:cNvPr id="11" name="图片 10" descr="图片包含 文本&#10;&#10;描述已自动生成">
              <a:extLst>
                <a:ext uri="{FF2B5EF4-FFF2-40B4-BE49-F238E27FC236}">
                  <a16:creationId xmlns:a16="http://schemas.microsoft.com/office/drawing/2014/main" id="{3D51D08E-C3E0-BF6E-6CFB-0EC2F6CDF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055" y="4715127"/>
              <a:ext cx="1912429" cy="191242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21ACD8E-2C7D-A277-D805-8B74006F06DF}"/>
                </a:ext>
              </a:extLst>
            </p:cNvPr>
            <p:cNvPicPr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4798" y="4715127"/>
              <a:ext cx="1912429" cy="1912429"/>
            </a:xfrm>
            <a:prstGeom prst="rect">
              <a:avLst/>
            </a:prstGeom>
          </p:spPr>
        </p:pic>
        <p:pic>
          <p:nvPicPr>
            <p:cNvPr id="39" name="图片 38" descr="交通信号灯&#10;&#10;中度可信度描述已自动生成">
              <a:extLst>
                <a:ext uri="{FF2B5EF4-FFF2-40B4-BE49-F238E27FC236}">
                  <a16:creationId xmlns:a16="http://schemas.microsoft.com/office/drawing/2014/main" id="{98B4D85A-D213-3751-82FE-8F70A194337F}"/>
                </a:ext>
              </a:extLst>
            </p:cNvPr>
            <p:cNvPicPr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829" y="4715127"/>
              <a:ext cx="1912429" cy="1912429"/>
            </a:xfrm>
            <a:prstGeom prst="rect">
              <a:avLst/>
            </a:prstGeom>
          </p:spPr>
        </p:pic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9467AD0E-079A-2BA7-B116-32F8C180EBDA}"/>
              </a:ext>
            </a:extLst>
          </p:cNvPr>
          <p:cNvSpPr txBox="1"/>
          <p:nvPr/>
        </p:nvSpPr>
        <p:spPr>
          <a:xfrm>
            <a:off x="276320" y="18078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像素12" panose="02010600000000000000" pitchFamily="2" charset="-122"/>
                <a:ea typeface="方正像素12" panose="02010600000000000000" pitchFamily="2" charset="-122"/>
                <a:cs typeface="+mn-cs"/>
              </a:rPr>
              <a:t>CRYPTOPUNKS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像素12" panose="02010600000000000000" pitchFamily="2" charset="-122"/>
              <a:ea typeface="方正像素12" panose="020106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45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人, 穿着, 手, 年轻&#10;&#10;描述已自动生成">
            <a:extLst>
              <a:ext uri="{FF2B5EF4-FFF2-40B4-BE49-F238E27FC236}">
                <a16:creationId xmlns:a16="http://schemas.microsoft.com/office/drawing/2014/main" id="{C9834318-CABE-6E19-3AEE-60115E0A457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60" y="804329"/>
            <a:ext cx="1800391" cy="1800391"/>
          </a:xfrm>
          <a:prstGeom prst="rect">
            <a:avLst/>
          </a:prstGeom>
        </p:spPr>
      </p:pic>
      <p:pic>
        <p:nvPicPr>
          <p:cNvPr id="9" name="图片 8" descr="图片包含 人, 男人, 播放器, 穿着&#10;&#10;描述已自动生成">
            <a:extLst>
              <a:ext uri="{FF2B5EF4-FFF2-40B4-BE49-F238E27FC236}">
                <a16:creationId xmlns:a16="http://schemas.microsoft.com/office/drawing/2014/main" id="{9636CC52-96E8-7A8B-0828-3F318728DD9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90" y="804329"/>
            <a:ext cx="1800391" cy="1800391"/>
          </a:xfrm>
          <a:prstGeom prst="rect">
            <a:avLst/>
          </a:prstGeom>
        </p:spPr>
      </p:pic>
      <p:pic>
        <p:nvPicPr>
          <p:cNvPr id="11" name="图片 10" descr="男人戴着头盔&#10;&#10;中度可信度描述已自动生成">
            <a:extLst>
              <a:ext uri="{FF2B5EF4-FFF2-40B4-BE49-F238E27FC236}">
                <a16:creationId xmlns:a16="http://schemas.microsoft.com/office/drawing/2014/main" id="{006B830F-10D3-09A3-C6EA-DB3D45C264C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20" y="804329"/>
            <a:ext cx="1800391" cy="1800391"/>
          </a:xfrm>
          <a:prstGeom prst="rect">
            <a:avLst/>
          </a:prstGeom>
        </p:spPr>
      </p:pic>
      <p:pic>
        <p:nvPicPr>
          <p:cNvPr id="13" name="图片 12" descr="图片包含 人, 年轻, 男人, 穿着&#10;&#10;描述已自动生成">
            <a:extLst>
              <a:ext uri="{FF2B5EF4-FFF2-40B4-BE49-F238E27FC236}">
                <a16:creationId xmlns:a16="http://schemas.microsoft.com/office/drawing/2014/main" id="{642BAACA-1FFC-AAEC-2FA2-F7620984C7D1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50" y="804329"/>
            <a:ext cx="1800391" cy="1800391"/>
          </a:xfrm>
          <a:prstGeom prst="rect">
            <a:avLst/>
          </a:prstGeom>
        </p:spPr>
      </p:pic>
      <p:pic>
        <p:nvPicPr>
          <p:cNvPr id="15" name="图片 14" descr="图片包含 人, 年轻, 手, 男人&#10;&#10;描述已自动生成">
            <a:extLst>
              <a:ext uri="{FF2B5EF4-FFF2-40B4-BE49-F238E27FC236}">
                <a16:creationId xmlns:a16="http://schemas.microsoft.com/office/drawing/2014/main" id="{BF05C086-EEDF-9711-F65C-7F20331F127C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781" y="804329"/>
            <a:ext cx="1800391" cy="1800391"/>
          </a:xfrm>
          <a:prstGeom prst="rect">
            <a:avLst/>
          </a:prstGeom>
        </p:spPr>
      </p:pic>
      <p:pic>
        <p:nvPicPr>
          <p:cNvPr id="17" name="图片 16" descr="图片包含 人, 室内, 年轻, 手&#10;&#10;描述已自动生成">
            <a:extLst>
              <a:ext uri="{FF2B5EF4-FFF2-40B4-BE49-F238E27FC236}">
                <a16:creationId xmlns:a16="http://schemas.microsoft.com/office/drawing/2014/main" id="{B1F17D6B-E2E0-63A0-96E4-4A4D40D08F09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60" y="2747169"/>
            <a:ext cx="1800391" cy="1800391"/>
          </a:xfrm>
          <a:prstGeom prst="rect">
            <a:avLst/>
          </a:prstGeom>
        </p:spPr>
      </p:pic>
      <p:pic>
        <p:nvPicPr>
          <p:cNvPr id="21" name="图片 20" descr="图片包含 人, 站, 男人, 年轻&#10;&#10;描述已自动生成">
            <a:extLst>
              <a:ext uri="{FF2B5EF4-FFF2-40B4-BE49-F238E27FC236}">
                <a16:creationId xmlns:a16="http://schemas.microsoft.com/office/drawing/2014/main" id="{0046FC04-ADC2-6A3C-8865-6E6763482658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90" y="2747169"/>
            <a:ext cx="1800391" cy="1800391"/>
          </a:xfrm>
          <a:prstGeom prst="rect">
            <a:avLst/>
          </a:prstGeom>
        </p:spPr>
      </p:pic>
      <p:pic>
        <p:nvPicPr>
          <p:cNvPr id="25" name="图片 24" descr="图片包含 人, 男人, 年轻, 穿着&#10;&#10;描述已自动生成">
            <a:extLst>
              <a:ext uri="{FF2B5EF4-FFF2-40B4-BE49-F238E27FC236}">
                <a16:creationId xmlns:a16="http://schemas.microsoft.com/office/drawing/2014/main" id="{52BF9F02-67DB-4F2D-000D-D4EA63456836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20" y="2747169"/>
            <a:ext cx="1800391" cy="1800391"/>
          </a:xfrm>
          <a:prstGeom prst="rect">
            <a:avLst/>
          </a:prstGeom>
        </p:spPr>
      </p:pic>
      <p:pic>
        <p:nvPicPr>
          <p:cNvPr id="27" name="图片 26" descr="图片包含 人, 年轻, 男人, 女人&#10;&#10;描述已自动生成">
            <a:extLst>
              <a:ext uri="{FF2B5EF4-FFF2-40B4-BE49-F238E27FC236}">
                <a16:creationId xmlns:a16="http://schemas.microsoft.com/office/drawing/2014/main" id="{53C8B2CA-5D24-6E67-F8FA-DA523AD8BCD2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50" y="2747169"/>
            <a:ext cx="1800391" cy="1800391"/>
          </a:xfrm>
          <a:prstGeom prst="rect">
            <a:avLst/>
          </a:prstGeom>
        </p:spPr>
      </p:pic>
      <p:pic>
        <p:nvPicPr>
          <p:cNvPr id="30" name="图片 29" descr="图片包含 人, 室内, 男人, 年轻&#10;&#10;描述已自动生成">
            <a:extLst>
              <a:ext uri="{FF2B5EF4-FFF2-40B4-BE49-F238E27FC236}">
                <a16:creationId xmlns:a16="http://schemas.microsoft.com/office/drawing/2014/main" id="{544CFB5A-CBD4-38B6-457F-D738CC02E3F3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781" y="2747169"/>
            <a:ext cx="1800391" cy="1800391"/>
          </a:xfrm>
          <a:prstGeom prst="rect">
            <a:avLst/>
          </a:prstGeom>
        </p:spPr>
      </p:pic>
      <p:pic>
        <p:nvPicPr>
          <p:cNvPr id="32" name="图片 31" descr="人戴着头盔&#10;&#10;中度可信度描述已自动生成">
            <a:extLst>
              <a:ext uri="{FF2B5EF4-FFF2-40B4-BE49-F238E27FC236}">
                <a16:creationId xmlns:a16="http://schemas.microsoft.com/office/drawing/2014/main" id="{8AB631A3-FDAA-8009-EA8F-D77B51F13B22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60" y="4690008"/>
            <a:ext cx="1800391" cy="1800391"/>
          </a:xfrm>
          <a:prstGeom prst="rect">
            <a:avLst/>
          </a:prstGeom>
        </p:spPr>
      </p:pic>
      <p:pic>
        <p:nvPicPr>
          <p:cNvPr id="34" name="图片 33" descr="图片包含 人, 女人, 男人, 前&#10;&#10;描述已自动生成">
            <a:extLst>
              <a:ext uri="{FF2B5EF4-FFF2-40B4-BE49-F238E27FC236}">
                <a16:creationId xmlns:a16="http://schemas.microsoft.com/office/drawing/2014/main" id="{01BF7250-D2A2-EF7D-235A-5503D52B297E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90" y="4690008"/>
            <a:ext cx="1800391" cy="1800391"/>
          </a:xfrm>
          <a:prstGeom prst="rect">
            <a:avLst/>
          </a:prstGeom>
        </p:spPr>
      </p:pic>
      <p:pic>
        <p:nvPicPr>
          <p:cNvPr id="36" name="图片 35" descr="图片包含 人, 男人, 室内, 站&#10;&#10;描述已自动生成">
            <a:extLst>
              <a:ext uri="{FF2B5EF4-FFF2-40B4-BE49-F238E27FC236}">
                <a16:creationId xmlns:a16="http://schemas.microsoft.com/office/drawing/2014/main" id="{4A0D64A0-4E47-5F2A-AB5D-7C494E049552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20" y="4690008"/>
            <a:ext cx="1800391" cy="180039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F783F0B-D111-06BB-138B-72AE2A798656}"/>
              </a:ext>
            </a:extLst>
          </p:cNvPr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50" y="4690008"/>
            <a:ext cx="1800391" cy="1800391"/>
          </a:xfrm>
          <a:prstGeom prst="rect">
            <a:avLst/>
          </a:prstGeom>
        </p:spPr>
      </p:pic>
      <p:pic>
        <p:nvPicPr>
          <p:cNvPr id="45" name="图片 44" descr="图片包含 人, 男人, 看着, 站&#10;&#10;描述已自动生成">
            <a:extLst>
              <a:ext uri="{FF2B5EF4-FFF2-40B4-BE49-F238E27FC236}">
                <a16:creationId xmlns:a16="http://schemas.microsoft.com/office/drawing/2014/main" id="{C319DE48-E3EC-5862-3C7C-9BDD475BEBD7}"/>
              </a:ext>
            </a:extLst>
          </p:cNvPr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781" y="4690008"/>
            <a:ext cx="1800391" cy="1800391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11B3964-12A5-870B-6C45-2F11F397DE61}"/>
              </a:ext>
            </a:extLst>
          </p:cNvPr>
          <p:cNvSpPr txBox="1"/>
          <p:nvPr/>
        </p:nvSpPr>
        <p:spPr>
          <a:xfrm>
            <a:off x="321909" y="123761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rPr>
              <a:t>Akutars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haroni" panose="02010803020104030203" pitchFamily="2" charset="-79"/>
              <a:ea typeface="等线" panose="02010600030101010101" pitchFamily="2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679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320103" y="2564903"/>
            <a:ext cx="5339659" cy="589477"/>
          </a:xfrm>
        </p:spPr>
        <p:txBody>
          <a:bodyPr/>
          <a:lstStyle/>
          <a:p>
            <a:r>
              <a:rPr lang="en-US" altLang="zh-CN" sz="3600" b="1" spc="300" dirty="0">
                <a:solidFill>
                  <a:srgbClr val="013F98"/>
                </a:solidFill>
                <a:latin typeface="得意黑" pitchFamily="2" charset="-122"/>
                <a:ea typeface="得意黑" pitchFamily="2" charset="-122"/>
              </a:rPr>
              <a:t>CONSTRUCTING </a:t>
            </a:r>
            <a:r>
              <a:rPr lang="en-US" altLang="zh-CN" sz="3600" spc="300" dirty="0">
                <a:solidFill>
                  <a:srgbClr val="013F98"/>
                </a:solidFill>
                <a:latin typeface="得意黑" pitchFamily="2" charset="-122"/>
                <a:ea typeface="得意黑" pitchFamily="2" charset="-122"/>
              </a:rPr>
              <a:t>NF</a:t>
            </a:r>
            <a:r>
              <a:rPr lang="en-US" altLang="zh-CN" sz="3600" spc="300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</a:rPr>
              <a:t>T </a:t>
            </a:r>
            <a:r>
              <a:rPr lang="en-US" altLang="zh-CN" sz="3600" spc="300" dirty="0">
                <a:solidFill>
                  <a:srgbClr val="013F98"/>
                </a:solidFill>
                <a:latin typeface="得意黑" pitchFamily="2" charset="-122"/>
                <a:ea typeface="得意黑" pitchFamily="2" charset="-122"/>
              </a:rPr>
              <a:t>1000</a:t>
            </a:r>
            <a:endParaRPr lang="zh-CN" altLang="en-US" sz="3600" spc="300" dirty="0">
              <a:solidFill>
                <a:srgbClr val="013F98"/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5320101" y="3630693"/>
            <a:ext cx="4893043" cy="589477"/>
          </a:xfrm>
        </p:spPr>
        <p:txBody>
          <a:bodyPr/>
          <a:lstStyle/>
          <a:p>
            <a:r>
              <a:rPr lang="en-US" altLang="zh-CN" sz="3600" spc="300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</a:rPr>
              <a:t>E</a:t>
            </a:r>
            <a:r>
              <a:rPr lang="en-US" altLang="zh-CN" sz="3600" spc="300" dirty="0">
                <a:solidFill>
                  <a:srgbClr val="013F98"/>
                </a:solidFill>
                <a:latin typeface="得意黑" pitchFamily="2" charset="-122"/>
                <a:ea typeface="得意黑" pitchFamily="2" charset="-122"/>
              </a:rPr>
              <a:t>xperiment</a:t>
            </a:r>
            <a:r>
              <a:rPr lang="en-US" altLang="zh-CN" sz="3600" spc="300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</a:rPr>
              <a:t> </a:t>
            </a:r>
            <a:r>
              <a:rPr lang="en-US" altLang="zh-CN" sz="3600" spc="300" dirty="0">
                <a:solidFill>
                  <a:srgbClr val="013F98"/>
                </a:solidFill>
                <a:latin typeface="得意黑" pitchFamily="2" charset="-122"/>
                <a:ea typeface="得意黑" pitchFamily="2" charset="-122"/>
              </a:rPr>
              <a:t>&amp;</a:t>
            </a:r>
            <a:r>
              <a:rPr lang="en-US" altLang="zh-CN" sz="3600" spc="300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</a:rPr>
              <a:t> D</a:t>
            </a:r>
            <a:r>
              <a:rPr lang="en-US" altLang="zh-CN" sz="3600" spc="300" dirty="0">
                <a:solidFill>
                  <a:srgbClr val="013F98"/>
                </a:solidFill>
                <a:latin typeface="得意黑" pitchFamily="2" charset="-122"/>
                <a:ea typeface="得意黑" pitchFamily="2" charset="-122"/>
              </a:rPr>
              <a:t>emo</a:t>
            </a:r>
            <a:endParaRPr lang="zh-CN" altLang="en-US" sz="3600" spc="300" dirty="0">
              <a:solidFill>
                <a:srgbClr val="013F98"/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320101" y="4696486"/>
            <a:ext cx="2901262" cy="589477"/>
          </a:xfrm>
        </p:spPr>
        <p:txBody>
          <a:bodyPr/>
          <a:lstStyle/>
          <a:p>
            <a:r>
              <a:rPr lang="en-US" altLang="zh-CN" sz="3600" spc="300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</a:rPr>
              <a:t>F</a:t>
            </a:r>
            <a:r>
              <a:rPr lang="en-US" altLang="zh-CN" sz="3600" spc="300" dirty="0">
                <a:solidFill>
                  <a:srgbClr val="013F98"/>
                </a:solidFill>
                <a:latin typeface="得意黑" pitchFamily="2" charset="-122"/>
                <a:ea typeface="得意黑" pitchFamily="2" charset="-122"/>
              </a:rPr>
              <a:t>uture Work</a:t>
            </a:r>
            <a:endParaRPr lang="zh-CN" altLang="en-US" sz="3600" spc="300" dirty="0">
              <a:solidFill>
                <a:srgbClr val="013F98"/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5320104" y="1499112"/>
            <a:ext cx="2670600" cy="589477"/>
          </a:xfrm>
        </p:spPr>
        <p:txBody>
          <a:bodyPr/>
          <a:lstStyle/>
          <a:p>
            <a:r>
              <a:rPr lang="en-US" altLang="zh-CN" sz="3600" spc="300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</a:rPr>
              <a:t>B</a:t>
            </a:r>
            <a:r>
              <a:rPr lang="en-US" altLang="zh-CN" sz="3600" spc="300" dirty="0">
                <a:solidFill>
                  <a:srgbClr val="013F98"/>
                </a:solidFill>
                <a:latin typeface="得意黑" pitchFamily="2" charset="-122"/>
                <a:ea typeface="得意黑" pitchFamily="2" charset="-122"/>
              </a:rPr>
              <a:t>ackground</a:t>
            </a:r>
            <a:endParaRPr lang="zh-CN" altLang="en-US" sz="3600" spc="300" dirty="0">
              <a:solidFill>
                <a:srgbClr val="013F98"/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6" name="矩形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5380" y="6134100"/>
            <a:ext cx="3436620" cy="72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女人戴着帽子&#10;&#10;描述已自动生成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 b="38456"/>
          <a:stretch>
            <a:fillRect/>
          </a:stretch>
        </p:blipFill>
        <p:spPr>
          <a:xfrm flipH="1">
            <a:off x="2269388" y="4512901"/>
            <a:ext cx="1796130" cy="1863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71" y="3537163"/>
            <a:ext cx="2275867" cy="2839462"/>
          </a:xfrm>
          <a:prstGeom prst="rect">
            <a:avLst/>
          </a:prstGeom>
        </p:spPr>
      </p:pic>
      <p:pic>
        <p:nvPicPr>
          <p:cNvPr id="9" name="图片 8" descr="卡通人物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59" y="403225"/>
            <a:ext cx="1796130" cy="1863725"/>
          </a:xfrm>
          <a:prstGeom prst="rect">
            <a:avLst/>
          </a:prstGeom>
        </p:spPr>
      </p:pic>
      <p:pic>
        <p:nvPicPr>
          <p:cNvPr id="11" name="图片 10" descr="蓝色头发的人&#10;&#10;中度可信度描述已自动生成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9" b="17731"/>
          <a:stretch>
            <a:fillRect/>
          </a:stretch>
        </p:blipFill>
        <p:spPr>
          <a:xfrm>
            <a:off x="2269390" y="403225"/>
            <a:ext cx="1796130" cy="1863725"/>
          </a:xfrm>
          <a:prstGeom prst="rect">
            <a:avLst/>
          </a:prstGeom>
        </p:spPr>
      </p:pic>
      <p:pic>
        <p:nvPicPr>
          <p:cNvPr id="13" name="图片 12" descr="卡通人物&#10;&#10;描述已自动生成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59" y="2435857"/>
            <a:ext cx="1796130" cy="1863725"/>
          </a:xfrm>
          <a:prstGeom prst="rect">
            <a:avLst/>
          </a:prstGeom>
        </p:spPr>
      </p:pic>
      <p:pic>
        <p:nvPicPr>
          <p:cNvPr id="15" name="图片 14" descr="人戴着帽子&#10;&#10;描述已自动生成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90" y="2435858"/>
            <a:ext cx="1796130" cy="1863725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59" y="4512900"/>
            <a:ext cx="1796130" cy="1863725"/>
          </a:xfrm>
          <a:prstGeom prst="rect">
            <a:avLst/>
          </a:prstGeom>
        </p:spPr>
      </p:pic>
      <p:pic>
        <p:nvPicPr>
          <p:cNvPr id="1026" name="Picture 2" descr="Image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74" y="3537163"/>
            <a:ext cx="1355901" cy="140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164" y="4969697"/>
            <a:ext cx="1355901" cy="140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 descr="卡通人物&#10;&#10;描述已自动生成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59" y="403225"/>
            <a:ext cx="2917613" cy="2917613"/>
          </a:xfrm>
          <a:prstGeom prst="rect">
            <a:avLst/>
          </a:prstGeom>
        </p:spPr>
      </p:pic>
      <p:pic>
        <p:nvPicPr>
          <p:cNvPr id="25" name="图片 24" descr="人戴着帽子&#10;&#10;描述已自动生成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72" y="403226"/>
            <a:ext cx="2188209" cy="2917612"/>
          </a:xfrm>
          <a:prstGeom prst="rect">
            <a:avLst/>
          </a:prstGeom>
        </p:spPr>
      </p:pic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10657291" y="5914960"/>
            <a:ext cx="979435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F1419"/>
                </a:solidFill>
                <a:effectLst/>
                <a:latin typeface="微软雅黑" panose="020B0503020204020204" charset="-122"/>
                <a:ea typeface="TwitterChirp"/>
              </a:rPr>
              <a:t>Kirara  </a:t>
            </a:r>
            <a:r>
              <a:rPr kumimoji="0" lang="zh-CN" altLang="zh-CN" sz="1900" b="1" i="0" u="none" strike="noStrike" cap="none" normalizeH="0" baseline="0" dirty="0">
                <a:ln>
                  <a:noFill/>
                </a:ln>
                <a:solidFill>
                  <a:srgbClr val="0F1419"/>
                </a:solidFill>
                <a:effectLst/>
                <a:latin typeface="微软雅黑" panose="020B0503020204020204" charset="-122"/>
                <a:ea typeface="TwitterChirp"/>
              </a:rPr>
              <a:t>    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536471"/>
                </a:solidFill>
                <a:effectLst/>
                <a:latin typeface="微软雅黑" panose="020B0503020204020204" charset="-122"/>
                <a:ea typeface="TwitterChirp"/>
              </a:rPr>
              <a:t>@0xKirara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28804" y="30355"/>
            <a:ext cx="2313940" cy="936873"/>
            <a:chOff x="330200" y="191254"/>
            <a:chExt cx="2313940" cy="936873"/>
          </a:xfrm>
        </p:grpSpPr>
        <p:grpSp>
          <p:nvGrpSpPr>
            <p:cNvPr id="29" name="组合 28"/>
            <p:cNvGrpSpPr/>
            <p:nvPr/>
          </p:nvGrpSpPr>
          <p:grpSpPr>
            <a:xfrm>
              <a:off x="330200" y="191254"/>
              <a:ext cx="2313940" cy="522625"/>
              <a:chOff x="528320" y="297934"/>
              <a:chExt cx="2313940" cy="522625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528320" y="297934"/>
                <a:ext cx="2313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Future Work</a:t>
                </a:r>
                <a:endParaRPr lang="zh-CN" altLang="en-US" sz="2400" b="1" spc="300" dirty="0">
                  <a:solidFill>
                    <a:srgbClr val="013F98"/>
                  </a:solidFill>
                  <a:latin typeface="得意黑" pitchFamily="2" charset="-122"/>
                  <a:ea typeface="得意黑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683895" y="765032"/>
                <a:ext cx="1343025" cy="5297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30200" y="789573"/>
              <a:ext cx="21405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spc="300" dirty="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Recommendation</a:t>
              </a:r>
              <a:endPara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得意黑" pitchFamily="2" charset="-122"/>
                <a:ea typeface="得意黑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1204" y="448419"/>
            <a:ext cx="7179130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  <a:cs typeface="Arial" panose="020B0604020202020204" pitchFamily="34" charset="0"/>
              </a:rPr>
              <a:t>Blockchain is Not a Lawless Land: NFT Copyright Authentication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2253" y="1225122"/>
            <a:ext cx="5828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i="0" dirty="0">
                <a:solidFill>
                  <a:srgbClr val="C00000"/>
                </a:solidFill>
                <a:effectLst/>
                <a:latin typeface="得意黑" pitchFamily="2" charset="-122"/>
                <a:ea typeface="得意黑" pitchFamily="2" charset="-122"/>
              </a:rPr>
              <a:t>《 NFT Fraud Detection Company </a:t>
            </a:r>
            <a:r>
              <a:rPr lang="en-US" altLang="zh-CN" sz="1400" i="0" dirty="0" err="1">
                <a:solidFill>
                  <a:srgbClr val="C00000"/>
                </a:solidFill>
                <a:effectLst/>
                <a:latin typeface="得意黑" pitchFamily="2" charset="-122"/>
                <a:ea typeface="得意黑" pitchFamily="2" charset="-122"/>
              </a:rPr>
              <a:t>Yakoa</a:t>
            </a:r>
            <a:r>
              <a:rPr lang="en-US" altLang="zh-CN" sz="1400" i="0" dirty="0">
                <a:solidFill>
                  <a:srgbClr val="C00000"/>
                </a:solidFill>
                <a:effectLst/>
                <a:latin typeface="得意黑" pitchFamily="2" charset="-122"/>
                <a:ea typeface="得意黑" pitchFamily="2" charset="-122"/>
              </a:rPr>
              <a:t> Secures $4.8 Million in Seed Funding》</a:t>
            </a:r>
            <a:endParaRPr lang="zh-CN" altLang="en-US" sz="1400" dirty="0">
              <a:solidFill>
                <a:srgbClr val="C00000"/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1545" y="5960160"/>
            <a:ext cx="52909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得意黑" pitchFamily="2" charset="-122"/>
                <a:ea typeface="得意黑" pitchFamily="2" charset="-122"/>
              </a:rPr>
              <a:t>Report link</a:t>
            </a:r>
            <a:r>
              <a:rPr lang="zh-CN" altLang="en-US" sz="1400" dirty="0">
                <a:latin typeface="得意黑" pitchFamily="2" charset="-122"/>
                <a:ea typeface="得意黑" pitchFamily="2" charset="-122"/>
              </a:rPr>
              <a:t>：</a:t>
            </a:r>
            <a:r>
              <a:rPr lang="en-US" altLang="zh-CN" sz="1400" u="sng" dirty="0">
                <a:latin typeface="得意黑" pitchFamily="2" charset="-122"/>
                <a:ea typeface="得意黑" pitchFamily="2" charset="-122"/>
                <a:hlinkClick r:id="rId2"/>
              </a:rPr>
              <a:t>https://medium.com/@yakoa/yakoa-raises-4-8m-to-combat-intellectual-property-fraud-in-web3-973efcc8087d</a:t>
            </a:r>
            <a:endParaRPr lang="en-US" altLang="zh-CN" sz="1400" u="sng" dirty="0">
              <a:latin typeface="得意黑" pitchFamily="2" charset="-122"/>
              <a:ea typeface="得意黑" pitchFamily="2" charset="-122"/>
            </a:endParaRPr>
          </a:p>
          <a:p>
            <a:endParaRPr lang="en-US" altLang="zh-CN" sz="1400" u="sng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1545" y="5605051"/>
            <a:ext cx="3832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得意黑" pitchFamily="2" charset="-122"/>
                <a:ea typeface="得意黑" pitchFamily="2" charset="-122"/>
              </a:rPr>
              <a:t>website</a:t>
            </a:r>
            <a:r>
              <a:rPr lang="zh-CN" altLang="en-US" sz="1600" dirty="0">
                <a:latin typeface="得意黑" pitchFamily="2" charset="-122"/>
                <a:ea typeface="得意黑" pitchFamily="2" charset="-122"/>
              </a:rPr>
              <a:t>：https://www.yakoa.io/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9247" y="1987527"/>
            <a:ext cx="5020148" cy="300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1600" i="0" dirty="0">
                <a:effectLst/>
                <a:latin typeface="得意黑" pitchFamily="2" charset="-122"/>
                <a:ea typeface="得意黑" pitchFamily="2" charset="-122"/>
              </a:rPr>
              <a:t>Scott Gray, Founder of Genie and Head of NFT Products at </a:t>
            </a:r>
            <a:r>
              <a:rPr lang="en-US" altLang="zh-CN" sz="1600" i="0" dirty="0" err="1">
                <a:effectLst/>
                <a:latin typeface="得意黑" pitchFamily="2" charset="-122"/>
                <a:ea typeface="得意黑" pitchFamily="2" charset="-122"/>
              </a:rPr>
              <a:t>Uniswap</a:t>
            </a:r>
            <a:r>
              <a:rPr lang="en-US" altLang="zh-CN" sz="1600" i="0" dirty="0">
                <a:effectLst/>
                <a:latin typeface="得意黑" pitchFamily="2" charset="-122"/>
                <a:ea typeface="得意黑" pitchFamily="2" charset="-122"/>
              </a:rPr>
              <a:t> Labs, believes that “in a decade, most of the world’s intellectual property will be stored on blockchains. Their mediums will range from virtual worlds, to marketplaces, social, and publishers. </a:t>
            </a:r>
            <a:r>
              <a:rPr lang="en-US" altLang="zh-CN" sz="1600" i="0" dirty="0" err="1">
                <a:effectLst/>
                <a:latin typeface="得意黑" pitchFamily="2" charset="-122"/>
                <a:ea typeface="得意黑" pitchFamily="2" charset="-122"/>
              </a:rPr>
              <a:t>Yakoa</a:t>
            </a:r>
            <a:r>
              <a:rPr lang="en-US" altLang="zh-CN" sz="1600" i="0" dirty="0">
                <a:effectLst/>
                <a:latin typeface="得意黑" pitchFamily="2" charset="-122"/>
                <a:ea typeface="得意黑" pitchFamily="2" charset="-122"/>
              </a:rPr>
              <a:t> is protecting creators and their communities from fraudulent infringements. We’re going to see the world’s largest brands and NFT collections leveraging </a:t>
            </a:r>
            <a:r>
              <a:rPr lang="en-US" altLang="zh-CN" sz="1600" i="0" dirty="0" err="1">
                <a:effectLst/>
                <a:latin typeface="得意黑" pitchFamily="2" charset="-122"/>
                <a:ea typeface="得意黑" pitchFamily="2" charset="-122"/>
              </a:rPr>
              <a:t>Yakoa</a:t>
            </a:r>
            <a:r>
              <a:rPr lang="en-US" altLang="zh-CN" sz="1600" i="0" dirty="0">
                <a:effectLst/>
                <a:latin typeface="得意黑" pitchFamily="2" charset="-122"/>
                <a:ea typeface="得意黑" pitchFamily="2" charset="-122"/>
              </a:rPr>
              <a:t> to protect their IP across all experiences.”</a:t>
            </a:r>
            <a:endParaRPr lang="zh-CN" altLang="en-US" sz="1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206694" y="1253829"/>
            <a:ext cx="45719" cy="494580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816453" y="4478254"/>
            <a:ext cx="1846115" cy="2033338"/>
            <a:chOff x="7084736" y="798342"/>
            <a:chExt cx="2388437" cy="2630658"/>
          </a:xfrm>
        </p:grpSpPr>
        <p:sp>
          <p:nvSpPr>
            <p:cNvPr id="21" name="矩形: 圆角 20"/>
            <p:cNvSpPr/>
            <p:nvPr/>
          </p:nvSpPr>
          <p:spPr>
            <a:xfrm>
              <a:off x="7084736" y="798342"/>
              <a:ext cx="2044307" cy="2630658"/>
            </a:xfrm>
            <a:prstGeom prst="roundRect">
              <a:avLst>
                <a:gd name="adj" fmla="val 74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831" y="981076"/>
              <a:ext cx="1704117" cy="1704116"/>
            </a:xfrm>
            <a:prstGeom prst="roundRect">
              <a:avLst>
                <a:gd name="adj" fmla="val 447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文本框 23"/>
            <p:cNvSpPr txBox="1"/>
            <p:nvPr/>
          </p:nvSpPr>
          <p:spPr>
            <a:xfrm>
              <a:off x="7174741" y="2795454"/>
              <a:ext cx="1875880" cy="318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000" b="1" dirty="0">
                  <a:latin typeface="+mj-lt"/>
                </a:rPr>
                <a:t>DEZUKI # 2749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178502" y="3010284"/>
              <a:ext cx="1186169" cy="358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0" dirty="0">
                  <a:solidFill>
                    <a:srgbClr val="707A83"/>
                  </a:solidFill>
                  <a:effectLst/>
                </a:rPr>
                <a:t>Ethereum</a:t>
              </a:r>
              <a:endParaRPr lang="zh-CN" altLang="en-US" sz="1200" b="1" dirty="0"/>
            </a:p>
          </p:txBody>
        </p:sp>
        <p:pic>
          <p:nvPicPr>
            <p:cNvPr id="26" name="图片 25" descr="文本, 徽标&#10;&#10;描述已自动生成"/>
            <p:cNvPicPr>
              <a:picLocks noChangeAspect="1"/>
            </p:cNvPicPr>
            <p:nvPr/>
          </p:nvPicPr>
          <p:blipFill rotWithShape="1">
            <a:blip r:embed="rId4"/>
            <a:srcRect l="11667" t="36889" r="10889" b="25731"/>
            <a:stretch>
              <a:fillRect/>
            </a:stretch>
          </p:blipFill>
          <p:spPr>
            <a:xfrm rot="19731147">
              <a:off x="8444725" y="2419660"/>
              <a:ext cx="1028448" cy="496407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8220379" y="3020080"/>
              <a:ext cx="899022" cy="371095"/>
              <a:chOff x="1626614" y="6009460"/>
              <a:chExt cx="1222843" cy="464697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626614" y="6025394"/>
                <a:ext cx="1211853" cy="448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i="0" dirty="0">
                    <a:solidFill>
                      <a:srgbClr val="C00000"/>
                    </a:solidFill>
                    <a:effectLst/>
                    <a:latin typeface="Poppins" panose="00000500000000000000" pitchFamily="2" charset="0"/>
                  </a:rPr>
                  <a:t>0.010</a:t>
                </a:r>
                <a:endParaRPr lang="zh-CN" altLang="en-US" sz="1200" b="1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9" name="图片 28" descr="形状&#10;&#10;描述已自动生成"/>
              <p:cNvPicPr>
                <a:picLocks noChangeAspect="1"/>
              </p:cNvPicPr>
              <p:nvPr/>
            </p:nvPicPr>
            <p:blipFill>
              <a:blip r:embed="rId5">
                <a:grayscl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12967" y="6009460"/>
                <a:ext cx="436490" cy="436490"/>
              </a:xfrm>
              <a:prstGeom prst="rect">
                <a:avLst/>
              </a:prstGeom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8638899" y="4478254"/>
            <a:ext cx="1669664" cy="2033338"/>
            <a:chOff x="9394434" y="798342"/>
            <a:chExt cx="2160151" cy="2630658"/>
          </a:xfrm>
        </p:grpSpPr>
        <p:grpSp>
          <p:nvGrpSpPr>
            <p:cNvPr id="31" name="组合 30"/>
            <p:cNvGrpSpPr/>
            <p:nvPr/>
          </p:nvGrpSpPr>
          <p:grpSpPr>
            <a:xfrm>
              <a:off x="9394434" y="798342"/>
              <a:ext cx="2044307" cy="2630658"/>
              <a:chOff x="2971800" y="1759575"/>
              <a:chExt cx="2948940" cy="3794760"/>
            </a:xfrm>
          </p:grpSpPr>
          <p:sp>
            <p:nvSpPr>
              <p:cNvPr id="36" name="矩形: 圆角 35"/>
              <p:cNvSpPr/>
              <p:nvPr/>
            </p:nvSpPr>
            <p:spPr>
              <a:xfrm>
                <a:off x="2971800" y="1759575"/>
                <a:ext cx="2948940" cy="3794760"/>
              </a:xfrm>
              <a:prstGeom prst="roundRect">
                <a:avLst>
                  <a:gd name="adj" fmla="val 7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17164" y="2023171"/>
                <a:ext cx="2458211" cy="2458211"/>
              </a:xfrm>
              <a:prstGeom prst="roundRect">
                <a:avLst>
                  <a:gd name="adj" fmla="val 4478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3101633" y="4640435"/>
                <a:ext cx="2083492" cy="459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00" b="1" dirty="0" err="1">
                    <a:latin typeface="+mj-lt"/>
                  </a:rPr>
                  <a:t>Bzuki</a:t>
                </a:r>
                <a:r>
                  <a:rPr lang="en-US" altLang="zh-CN" sz="1000" b="1" dirty="0">
                    <a:latin typeface="+mj-lt"/>
                  </a:rPr>
                  <a:t> # 67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107060" y="4950331"/>
                <a:ext cx="1853958" cy="516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707A83"/>
                    </a:solidFill>
                  </a:rPr>
                  <a:t>Ethereum</a:t>
                </a:r>
                <a:endParaRPr lang="zh-CN" altLang="en-US" sz="1200" b="1" dirty="0">
                  <a:solidFill>
                    <a:srgbClr val="707A83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0471886" y="3001550"/>
              <a:ext cx="884085" cy="358371"/>
              <a:chOff x="1623919" y="6003132"/>
              <a:chExt cx="1202527" cy="448762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623919" y="6003132"/>
                <a:ext cx="1080377" cy="44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C00000"/>
                    </a:solidFill>
                    <a:latin typeface="Poppins" panose="00000500000000000000" pitchFamily="2" charset="0"/>
                  </a:rPr>
                  <a:t>--.</a:t>
                </a:r>
                <a:r>
                  <a:rPr lang="en-US" altLang="zh-CN" sz="1200" b="1" i="0" dirty="0">
                    <a:solidFill>
                      <a:srgbClr val="C00000"/>
                    </a:solidFill>
                    <a:effectLst/>
                    <a:latin typeface="Poppins" panose="00000500000000000000" pitchFamily="2" charset="0"/>
                  </a:rPr>
                  <a:t>--</a:t>
                </a:r>
                <a:endParaRPr lang="zh-CN" altLang="en-US" sz="1200" b="1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35" name="图片 34" descr="形状&#10;&#10;描述已自动生成"/>
              <p:cNvPicPr>
                <a:picLocks noChangeAspect="1"/>
              </p:cNvPicPr>
              <p:nvPr/>
            </p:nvPicPr>
            <p:blipFill>
              <a:blip r:embed="rId5">
                <a:grayscl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9956" y="6014068"/>
                <a:ext cx="436490" cy="436489"/>
              </a:xfrm>
              <a:prstGeom prst="rect">
                <a:avLst/>
              </a:prstGeom>
            </p:spPr>
          </p:pic>
        </p:grpSp>
        <p:pic>
          <p:nvPicPr>
            <p:cNvPr id="33" name="图片 32" descr="文本, 徽标&#10;&#10;描述已自动生成"/>
            <p:cNvPicPr>
              <a:picLocks noChangeAspect="1"/>
            </p:cNvPicPr>
            <p:nvPr/>
          </p:nvPicPr>
          <p:blipFill rotWithShape="1">
            <a:blip r:embed="rId4"/>
            <a:srcRect l="11667" t="36889" r="10889" b="25731"/>
            <a:stretch>
              <a:fillRect/>
            </a:stretch>
          </p:blipFill>
          <p:spPr>
            <a:xfrm rot="19731147">
              <a:off x="10526137" y="2343869"/>
              <a:ext cx="1028448" cy="496407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10430167" y="2229974"/>
            <a:ext cx="1786616" cy="2033338"/>
            <a:chOff x="7084736" y="3692066"/>
            <a:chExt cx="2311459" cy="2630658"/>
          </a:xfrm>
        </p:grpSpPr>
        <p:sp>
          <p:nvSpPr>
            <p:cNvPr id="41" name="矩形: 圆角 40"/>
            <p:cNvSpPr/>
            <p:nvPr/>
          </p:nvSpPr>
          <p:spPr>
            <a:xfrm>
              <a:off x="7084736" y="3692066"/>
              <a:ext cx="2044307" cy="2630658"/>
            </a:xfrm>
            <a:prstGeom prst="roundRect">
              <a:avLst>
                <a:gd name="adj" fmla="val 74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254831" y="3874800"/>
              <a:ext cx="1704117" cy="1704116"/>
            </a:xfrm>
            <a:prstGeom prst="roundRect">
              <a:avLst>
                <a:gd name="adj" fmla="val 447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文本框 42"/>
            <p:cNvSpPr txBox="1"/>
            <p:nvPr/>
          </p:nvSpPr>
          <p:spPr>
            <a:xfrm>
              <a:off x="7174741" y="5689178"/>
              <a:ext cx="1444349" cy="318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b="1" dirty="0">
                  <a:latin typeface="+mj-lt"/>
                </a:rPr>
                <a:t>0xZuki # 12998</a:t>
              </a:r>
              <a:endParaRPr lang="zh-CN" altLang="en-US" sz="1000" b="1" dirty="0">
                <a:latin typeface="+mj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178502" y="5904008"/>
              <a:ext cx="1285227" cy="358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rgbClr val="707A83"/>
                  </a:solidFill>
                </a:rPr>
                <a:t>Ethereum</a:t>
              </a:r>
              <a:endParaRPr lang="zh-CN" altLang="en-US" sz="1200" b="1" dirty="0">
                <a:solidFill>
                  <a:srgbClr val="707A83"/>
                </a:solidFill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8148892" y="5892474"/>
              <a:ext cx="946728" cy="366141"/>
              <a:chOff x="1551089" y="5952696"/>
              <a:chExt cx="1287733" cy="458492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1551089" y="5962426"/>
                <a:ext cx="1153209" cy="44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C00000"/>
                    </a:solidFill>
                    <a:latin typeface="Poppins" panose="00000500000000000000" pitchFamily="2" charset="0"/>
                  </a:rPr>
                  <a:t>--.</a:t>
                </a:r>
                <a:r>
                  <a:rPr lang="en-US" altLang="zh-CN" sz="1200" b="1" i="0" dirty="0">
                    <a:solidFill>
                      <a:srgbClr val="C00000"/>
                    </a:solidFill>
                    <a:effectLst/>
                    <a:latin typeface="Poppins" panose="00000500000000000000" pitchFamily="2" charset="0"/>
                  </a:rPr>
                  <a:t>--</a:t>
                </a:r>
                <a:endParaRPr lang="zh-CN" altLang="en-US" sz="1200" b="1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48" name="图片 47" descr="形状&#10;&#10;描述已自动生成"/>
              <p:cNvPicPr>
                <a:picLocks noChangeAspect="1"/>
              </p:cNvPicPr>
              <p:nvPr/>
            </p:nvPicPr>
            <p:blipFill>
              <a:blip r:embed="rId5">
                <a:grayscl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02332" y="5952696"/>
                <a:ext cx="436490" cy="436490"/>
              </a:xfrm>
              <a:prstGeom prst="rect">
                <a:avLst/>
              </a:prstGeom>
            </p:spPr>
          </p:pic>
        </p:grpSp>
        <p:pic>
          <p:nvPicPr>
            <p:cNvPr id="46" name="图片 45" descr="文本, 徽标&#10;&#10;描述已自动生成"/>
            <p:cNvPicPr>
              <a:picLocks noChangeAspect="1"/>
            </p:cNvPicPr>
            <p:nvPr/>
          </p:nvPicPr>
          <p:blipFill rotWithShape="1">
            <a:blip r:embed="rId4"/>
            <a:srcRect l="11667" t="36889" r="10889" b="25731"/>
            <a:stretch>
              <a:fillRect/>
            </a:stretch>
          </p:blipFill>
          <p:spPr>
            <a:xfrm rot="19731147">
              <a:off x="8367747" y="5158558"/>
              <a:ext cx="1028448" cy="496407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10416348" y="4478254"/>
            <a:ext cx="1873203" cy="2033338"/>
            <a:chOff x="9394434" y="3692066"/>
            <a:chExt cx="2423482" cy="2630658"/>
          </a:xfrm>
        </p:grpSpPr>
        <p:sp>
          <p:nvSpPr>
            <p:cNvPr id="50" name="矩形: 圆角 49"/>
            <p:cNvSpPr/>
            <p:nvPr/>
          </p:nvSpPr>
          <p:spPr>
            <a:xfrm>
              <a:off x="9394434" y="3692066"/>
              <a:ext cx="2044307" cy="2630658"/>
            </a:xfrm>
            <a:prstGeom prst="roundRect">
              <a:avLst>
                <a:gd name="adj" fmla="val 74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564529" y="3874800"/>
              <a:ext cx="1704117" cy="1704116"/>
            </a:xfrm>
            <a:prstGeom prst="roundRect">
              <a:avLst>
                <a:gd name="adj" fmla="val 447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文本框 51"/>
            <p:cNvSpPr txBox="1"/>
            <p:nvPr/>
          </p:nvSpPr>
          <p:spPr>
            <a:xfrm>
              <a:off x="9484439" y="5689178"/>
              <a:ext cx="1444349" cy="318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b="1" dirty="0" err="1">
                  <a:latin typeface="+mj-lt"/>
                </a:rPr>
                <a:t>Kidzuki</a:t>
              </a:r>
              <a:r>
                <a:rPr lang="en-US" altLang="zh-CN" sz="1000" b="1" dirty="0">
                  <a:latin typeface="+mj-lt"/>
                </a:rPr>
                <a:t>  # 4739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488200" y="5904008"/>
              <a:ext cx="1252551" cy="358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rgbClr val="707A83"/>
                  </a:solidFill>
                </a:rPr>
                <a:t>Ethereum</a:t>
              </a:r>
              <a:endParaRPr lang="zh-CN" altLang="en-US" sz="1200" b="1" dirty="0">
                <a:solidFill>
                  <a:srgbClr val="707A83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0568042" y="5927526"/>
              <a:ext cx="821096" cy="358371"/>
              <a:chOff x="1754710" y="5996586"/>
              <a:chExt cx="1116849" cy="4487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1754710" y="5996586"/>
                <a:ext cx="1016848" cy="44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C00000"/>
                    </a:solidFill>
                    <a:latin typeface="Poppins" panose="00000500000000000000" pitchFamily="2" charset="0"/>
                  </a:rPr>
                  <a:t>0.06</a:t>
                </a:r>
                <a:endParaRPr lang="zh-CN" altLang="en-US" sz="1200" b="1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57" name="图片 56" descr="形状&#10;&#10;描述已自动生成"/>
              <p:cNvPicPr>
                <a:picLocks noChangeAspect="1"/>
              </p:cNvPicPr>
              <p:nvPr/>
            </p:nvPicPr>
            <p:blipFill>
              <a:blip r:embed="rId5">
                <a:grayscl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35070" y="6002721"/>
                <a:ext cx="436489" cy="436490"/>
              </a:xfrm>
              <a:prstGeom prst="rect">
                <a:avLst/>
              </a:prstGeom>
            </p:spPr>
          </p:pic>
        </p:grpSp>
        <p:pic>
          <p:nvPicPr>
            <p:cNvPr id="55" name="图片 54" descr="文本, 徽标&#10;&#10;描述已自动生成"/>
            <p:cNvPicPr>
              <a:picLocks noChangeAspect="1"/>
            </p:cNvPicPr>
            <p:nvPr/>
          </p:nvPicPr>
          <p:blipFill rotWithShape="1">
            <a:blip r:embed="rId4"/>
            <a:srcRect l="11667" t="36889" r="10889" b="25731"/>
            <a:stretch>
              <a:fillRect/>
            </a:stretch>
          </p:blipFill>
          <p:spPr>
            <a:xfrm rot="19731147">
              <a:off x="10789468" y="5174954"/>
              <a:ext cx="1028448" cy="496407"/>
            </a:xfrm>
            <a:prstGeom prst="rect">
              <a:avLst/>
            </a:prstGeom>
          </p:spPr>
        </p:pic>
      </p:grpSp>
      <p:grpSp>
        <p:nvGrpSpPr>
          <p:cNvPr id="58" name="组合 57"/>
          <p:cNvGrpSpPr/>
          <p:nvPr/>
        </p:nvGrpSpPr>
        <p:grpSpPr>
          <a:xfrm>
            <a:off x="7122239" y="575331"/>
            <a:ext cx="2940309" cy="3608830"/>
            <a:chOff x="1250169" y="1064445"/>
            <a:chExt cx="3986566" cy="4892967"/>
          </a:xfrm>
        </p:grpSpPr>
        <p:sp>
          <p:nvSpPr>
            <p:cNvPr id="59" name="矩形: 圆角 58"/>
            <p:cNvSpPr/>
            <p:nvPr/>
          </p:nvSpPr>
          <p:spPr>
            <a:xfrm>
              <a:off x="1250169" y="1064445"/>
              <a:ext cx="3986566" cy="4891789"/>
            </a:xfrm>
            <a:prstGeom prst="roundRect">
              <a:avLst>
                <a:gd name="adj" fmla="val 4170"/>
              </a:avLst>
            </a:prstGeom>
            <a:solidFill>
              <a:srgbClr val="211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508420" y="1345046"/>
              <a:ext cx="3443077" cy="3443077"/>
            </a:xfrm>
            <a:prstGeom prst="roundRect">
              <a:avLst>
                <a:gd name="adj" fmla="val 447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文本框 60"/>
            <p:cNvSpPr txBox="1"/>
            <p:nvPr/>
          </p:nvSpPr>
          <p:spPr>
            <a:xfrm>
              <a:off x="1426230" y="4974340"/>
              <a:ext cx="2816600" cy="543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bg1"/>
                  </a:solidFill>
                  <a:latin typeface="+mj-lt"/>
                </a:rPr>
                <a:t>Azuki # 3280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459853" y="5355616"/>
              <a:ext cx="1853174" cy="501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0" dirty="0">
                  <a:solidFill>
                    <a:schemeClr val="bg1"/>
                  </a:solidFill>
                  <a:effectLst/>
                </a:rPr>
                <a:t>Ethereum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3426768" y="5286550"/>
              <a:ext cx="1781425" cy="670862"/>
              <a:chOff x="1650602" y="6028933"/>
              <a:chExt cx="1781425" cy="670862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1650602" y="6050988"/>
                <a:ext cx="1338731" cy="626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i="0" dirty="0">
                    <a:solidFill>
                      <a:srgbClr val="C00000"/>
                    </a:solidFill>
                    <a:effectLst/>
                    <a:latin typeface="Poppins" panose="00000500000000000000" pitchFamily="2" charset="0"/>
                  </a:rPr>
                  <a:t>16.00</a:t>
                </a:r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65" name="图片 64" descr="形状&#10;&#10;描述已自动生成"/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61165" y="6028933"/>
                <a:ext cx="670862" cy="67086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0200" y="140454"/>
            <a:ext cx="3723640" cy="933683"/>
            <a:chOff x="330200" y="191254"/>
            <a:chExt cx="3723640" cy="933683"/>
          </a:xfrm>
        </p:grpSpPr>
        <p:grpSp>
          <p:nvGrpSpPr>
            <p:cNvPr id="5" name="组合 4"/>
            <p:cNvGrpSpPr/>
            <p:nvPr/>
          </p:nvGrpSpPr>
          <p:grpSpPr>
            <a:xfrm>
              <a:off x="330200" y="191254"/>
              <a:ext cx="3723640" cy="522625"/>
              <a:chOff x="528320" y="297934"/>
              <a:chExt cx="3723640" cy="522625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28320" y="297934"/>
                <a:ext cx="37236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13F98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Future Work</a:t>
                </a: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矩形: 圆角 8"/>
              <p:cNvSpPr/>
              <p:nvPr/>
            </p:nvSpPr>
            <p:spPr>
              <a:xfrm>
                <a:off x="683895" y="765032"/>
                <a:ext cx="1343025" cy="5297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379096" y="786383"/>
              <a:ext cx="21405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Depth Vertical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449388" y="1282543"/>
            <a:ext cx="94019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Expanding the NFT Dataset: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 aim to broaden our scope by continuing to collect outstanding projects from public blockchains such as Solana,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Klaytn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and others, with a target of reaching 100 million image-text pairs.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Training Multimodal Large Language Models: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 will train large-scale multimodal language models, integrating Retrieval-Augmented Generation (RAG) techniques to offer personalized NFT recommendations through intelligent Q&amp;A interactions.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Developing a Full-Chain NFT Search Engine: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Our goal is to create a comprehensive search engine tailored specifically for the NFT domain. This engine will search off-chain data and then return to the blockchain for final tracking, ensuring a seamless and efficient user experience.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Image-Based Search and Copyright Infringement Detection: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 will implement image-based search capabilities and develop tools for detecting NFT piracy, providing robust solutions to safeguard intellectual property.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NFT Generation: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 plan to train generative models specifically designed for NFT data, facilitating the creation of new NFTs and enhancing creative possibilities within the ecosystem.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1481" y="6278876"/>
            <a:ext cx="11888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Integrating the Full-Service Chain for NFTs: Production, Sales, Retrieval, Recommendation, and Copyright Authentication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7CF6F2-BF18-B4EF-9624-71121F3427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0" b="198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26BD1E01-B5E3-638D-3CEB-97956DCCB1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7" r="9066" b="943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and">
            <a:extLst>
              <a:ext uri="{FF2B5EF4-FFF2-40B4-BE49-F238E27FC236}">
                <a16:creationId xmlns:a16="http://schemas.microsoft.com/office/drawing/2014/main" id="{60C7F2E4-640A-C29E-4953-CDFB4068FA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03" y="257559"/>
            <a:ext cx="2307625" cy="13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B8BBE8D-3B70-E556-0615-EA9DE068EA10}"/>
              </a:ext>
            </a:extLst>
          </p:cNvPr>
          <p:cNvGrpSpPr>
            <a:grpSpLocks/>
          </p:cNvGrpSpPr>
          <p:nvPr/>
        </p:nvGrpSpPr>
        <p:grpSpPr>
          <a:xfrm>
            <a:off x="1040602" y="1948487"/>
            <a:ext cx="10274424" cy="2259783"/>
            <a:chOff x="1203162" y="1883381"/>
            <a:chExt cx="10274424" cy="225978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13435F9-BD86-D2DF-D50F-EF47C85D5EDD}"/>
                </a:ext>
              </a:extLst>
            </p:cNvPr>
            <p:cNvSpPr>
              <a:spLocks/>
            </p:cNvSpPr>
            <p:nvPr/>
          </p:nvSpPr>
          <p:spPr>
            <a:xfrm>
              <a:off x="1203162" y="2167398"/>
              <a:ext cx="10120157" cy="1975766"/>
            </a:xfrm>
            <a:prstGeom prst="rect">
              <a:avLst/>
            </a:prstGeom>
            <a:solidFill>
              <a:schemeClr val="tx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04431A9-5FC1-173B-7891-7A0F158E91C3}"/>
                </a:ext>
              </a:extLst>
            </p:cNvPr>
            <p:cNvSpPr txBox="1">
              <a:spLocks/>
            </p:cNvSpPr>
            <p:nvPr/>
          </p:nvSpPr>
          <p:spPr>
            <a:xfrm>
              <a:off x="3802033" y="2474689"/>
              <a:ext cx="50193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Heavy" panose="00000A00000000000000" pitchFamily="2" charset="-122"/>
                  <a:ea typeface="MiSans Heavy" panose="00000A00000000000000" pitchFamily="2" charset="-122"/>
                  <a:cs typeface="Aharoni" panose="02010803020104030203" pitchFamily="2" charset="-79"/>
                </a:rPr>
                <a:t>ACM Multimedia 2024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pitchFamily="2" charset="-122"/>
                <a:ea typeface="MiSans Heavy" panose="00000A00000000000000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5EA2E9F-6D4C-954F-8366-0A100703D36C}"/>
                </a:ext>
              </a:extLst>
            </p:cNvPr>
            <p:cNvSpPr txBox="1">
              <a:spLocks/>
            </p:cNvSpPr>
            <p:nvPr/>
          </p:nvSpPr>
          <p:spPr>
            <a:xfrm>
              <a:off x="1519411" y="3166700"/>
              <a:ext cx="9153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Medium" panose="00000600000000000000" pitchFamily="2" charset="-122"/>
                  <a:ea typeface="MiSans Medium" panose="00000600000000000000" pitchFamily="2" charset="-122"/>
                  <a:cs typeface="Aharoni" panose="02010803020104030203" pitchFamily="2" charset="-79"/>
                </a:rPr>
                <a:t>《 NFT1000: A Cross-Modal Dataset For Non-Fungible Token Retrieval 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Medium" panose="00000600000000000000" pitchFamily="2" charset="-122"/>
                <a:ea typeface="MiSans Medium" panose="00000600000000000000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3AA8698-B021-B88A-FC99-A31245A99311}"/>
                </a:ext>
              </a:extLst>
            </p:cNvPr>
            <p:cNvSpPr txBox="1">
              <a:spLocks/>
            </p:cNvSpPr>
            <p:nvPr/>
          </p:nvSpPr>
          <p:spPr>
            <a:xfrm rot="19775204">
              <a:off x="9071158" y="1883381"/>
              <a:ext cx="24064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Sans Heavy" panose="00000A00000000000000" pitchFamily="2" charset="-122"/>
                  <a:ea typeface="MiSans Heavy" panose="00000A00000000000000" pitchFamily="2" charset="-122"/>
                  <a:cs typeface="Aharoni" panose="02010803020104030203" pitchFamily="2" charset="-79"/>
                </a:rPr>
                <a:t>Accept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Sans Heavy" panose="00000A00000000000000" pitchFamily="2" charset="-122"/>
                  <a:ea typeface="MiSans Heavy" panose="00000A00000000000000" pitchFamily="2" charset="-122"/>
                  <a:cs typeface="Aharoni" panose="02010803020104030203" pitchFamily="2" charset="-79"/>
                </a:rPr>
                <a:t>！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78B83E5-1005-EB2F-B311-6768C4907419}"/>
              </a:ext>
            </a:extLst>
          </p:cNvPr>
          <p:cNvSpPr txBox="1"/>
          <p:nvPr/>
        </p:nvSpPr>
        <p:spPr>
          <a:xfrm>
            <a:off x="6326148" y="6357620"/>
            <a:ext cx="6125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Openreview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https://openreview.net/forum?id=xUtNrKH8iB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9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3339" y="3075287"/>
            <a:ext cx="7097160" cy="960000"/>
          </a:xfrm>
        </p:spPr>
        <p:txBody>
          <a:bodyPr/>
          <a:lstStyle/>
          <a:p>
            <a:r>
              <a:rPr kumimoji="1" lang="zh-CN" altLang="en-US" b="1" dirty="0">
                <a:latin typeface="+mn-lt"/>
                <a:ea typeface="微软雅黑" panose="020B0503020204020204" charset="-122"/>
              </a:rPr>
              <a:t>谢谢大家！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413761" y="295962"/>
            <a:ext cx="9628778" cy="5920222"/>
            <a:chOff x="2367642" y="608486"/>
            <a:chExt cx="9628778" cy="5920222"/>
          </a:xfrm>
        </p:grpSpPr>
        <p:grpSp>
          <p:nvGrpSpPr>
            <p:cNvPr id="59" name="组合 58"/>
            <p:cNvGrpSpPr/>
            <p:nvPr/>
          </p:nvGrpSpPr>
          <p:grpSpPr>
            <a:xfrm>
              <a:off x="2367642" y="608486"/>
              <a:ext cx="7240089" cy="5920222"/>
              <a:chOff x="2367642" y="608486"/>
              <a:chExt cx="7240089" cy="5920222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3"/>
              <a:srcRect l="4500" t="28518" r="50000" b="2575"/>
              <a:stretch>
                <a:fillRect/>
              </a:stretch>
            </p:blipFill>
            <p:spPr>
              <a:xfrm>
                <a:off x="2367642" y="1264868"/>
                <a:ext cx="7240089" cy="526384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3"/>
              <a:srcRect l="4500" t="13286" r="50000" b="78122"/>
              <a:stretch>
                <a:fillRect/>
              </a:stretch>
            </p:blipFill>
            <p:spPr>
              <a:xfrm>
                <a:off x="2367642" y="608486"/>
                <a:ext cx="7240089" cy="656382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/>
          </p:nvGrpSpPr>
          <p:grpSpPr>
            <a:xfrm>
              <a:off x="9672320" y="1692394"/>
              <a:ext cx="2324100" cy="4690517"/>
              <a:chOff x="9672320" y="1692394"/>
              <a:chExt cx="2324100" cy="4690517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9672320" y="1692394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$ 36.777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9672320" y="2172526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$ 27.835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9672320" y="2652657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$ 25.232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9672320" y="3132789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$ 16.150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9672320" y="3612921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$ 14.530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9672320" y="4093052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$ 9.915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9672320" y="4573184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$ 8.396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9672320" y="5053315"/>
                <a:ext cx="2247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$ 6.413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9672320" y="5533447"/>
                <a:ext cx="2269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$ 7.574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9672320" y="6013579"/>
                <a:ext cx="22896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$ 7.336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亿</a:t>
                </a:r>
              </a:p>
            </p:txBody>
          </p:sp>
        </p:grpSp>
      </p:grpSp>
      <p:sp>
        <p:nvSpPr>
          <p:cNvPr id="63" name="文本框 62"/>
          <p:cNvSpPr txBox="1"/>
          <p:nvPr/>
        </p:nvSpPr>
        <p:spPr>
          <a:xfrm>
            <a:off x="5192447" y="6520552"/>
            <a:ext cx="326136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https://nftgo.io/discover/top-collections</a:t>
            </a: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40160" y="6528246"/>
            <a:ext cx="3477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ldhabi" pitchFamily="2" charset="-78"/>
              </a:rPr>
              <a:t>2024.4.18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ldhabi" pitchFamily="2" charset="-78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ldhabi" pitchFamily="2" charset="-78"/>
              </a:rPr>
              <a:t>16:45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ldhabi" pitchFamily="2" charset="-78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ldhabi" pitchFamily="2" charset="-78"/>
              </a:rPr>
              <a:t>1ETH = $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ldhabi" pitchFamily="2" charset="-78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ldhabi" pitchFamily="2" charset="-78"/>
              </a:rPr>
              <a:t>2,976.0452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Aldhabi" pitchFamily="2" charset="-7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0200" y="191254"/>
            <a:ext cx="3032760" cy="858630"/>
            <a:chOff x="330200" y="191254"/>
            <a:chExt cx="3032760" cy="858630"/>
          </a:xfrm>
        </p:grpSpPr>
        <p:grpSp>
          <p:nvGrpSpPr>
            <p:cNvPr id="3" name="组合 2"/>
            <p:cNvGrpSpPr/>
            <p:nvPr/>
          </p:nvGrpSpPr>
          <p:grpSpPr>
            <a:xfrm>
              <a:off x="330200" y="191254"/>
              <a:ext cx="3032760" cy="522625"/>
              <a:chOff x="528320" y="297934"/>
              <a:chExt cx="3032760" cy="522625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528320" y="297934"/>
                <a:ext cx="3032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13F98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Background</a:t>
                </a:r>
                <a:endPara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13F98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>
                <a:off x="683895" y="765032"/>
                <a:ext cx="1343025" cy="5297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330200" y="711330"/>
              <a:ext cx="22910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Top Sales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r="60685"/>
          <a:stretch>
            <a:fillRect/>
          </a:stretch>
        </p:blipFill>
        <p:spPr>
          <a:xfrm>
            <a:off x="686774" y="3643076"/>
            <a:ext cx="1934506" cy="27968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49939" t="7329" b="7510"/>
          <a:stretch>
            <a:fillRect/>
          </a:stretch>
        </p:blipFill>
        <p:spPr>
          <a:xfrm>
            <a:off x="297791" y="1372305"/>
            <a:ext cx="2257065" cy="218244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3210" y="6504940"/>
            <a:ext cx="3134360" cy="25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  <a:hlinkClick r:id="rId5"/>
              </a:rPr>
              <a:t>https://www.nftscan.com/marketplace</a:t>
            </a:r>
            <a:endParaRPr kumimoji="0" lang="zh-CN" altLang="en-US" sz="1100" b="0" i="0" u="sng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6274868" y="1206921"/>
            <a:ext cx="5715000" cy="5334000"/>
            <a:chOff x="6355080" y="1016000"/>
            <a:chExt cx="5715000" cy="5334000"/>
          </a:xfrm>
        </p:grpSpPr>
        <p:sp>
          <p:nvSpPr>
            <p:cNvPr id="130" name="矩形: 圆角 129"/>
            <p:cNvSpPr/>
            <p:nvPr/>
          </p:nvSpPr>
          <p:spPr>
            <a:xfrm>
              <a:off x="6355080" y="1016000"/>
              <a:ext cx="5715000" cy="5334000"/>
            </a:xfrm>
            <a:prstGeom prst="roundRect">
              <a:avLst>
                <a:gd name="adj" fmla="val 4724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861893" y="4683349"/>
              <a:ext cx="840146" cy="901050"/>
              <a:chOff x="2170424" y="4082147"/>
              <a:chExt cx="1387077" cy="1487628"/>
            </a:xfrm>
          </p:grpSpPr>
          <p:pic>
            <p:nvPicPr>
              <p:cNvPr id="8" name="图片 7" descr="卡通人物&#10;&#10;中度可信度描述已自动生成"/>
              <p:cNvPicPr/>
              <p:nvPr/>
            </p:nvPicPr>
            <p:blipFill>
              <a:blip r:embed="rId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825" y="4457099"/>
                <a:ext cx="1112676" cy="1112676"/>
              </a:xfrm>
              <a:prstGeom prst="rect">
                <a:avLst/>
              </a:prstGeom>
            </p:spPr>
          </p:pic>
          <p:pic>
            <p:nvPicPr>
              <p:cNvPr id="10" name="图片 9"/>
              <p:cNvPicPr/>
              <p:nvPr/>
            </p:nvPicPr>
            <p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7625" y="4269623"/>
                <a:ext cx="1112676" cy="1112676"/>
              </a:xfrm>
              <a:prstGeom prst="rect">
                <a:avLst/>
              </a:prstGeom>
            </p:spPr>
          </p:pic>
          <p:pic>
            <p:nvPicPr>
              <p:cNvPr id="6" name="图片 5" descr="图片包含 灯光, 游戏机, 挂, 交通&#10;&#10;描述已自动生成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424" y="4082147"/>
                <a:ext cx="1112676" cy="1112676"/>
              </a:xfrm>
              <a:prstGeom prst="rect">
                <a:avLst/>
              </a:prstGeom>
            </p:spPr>
          </p:pic>
        </p:grpSp>
        <p:grpSp>
          <p:nvGrpSpPr>
            <p:cNvPr id="68" name="组合 67"/>
            <p:cNvGrpSpPr/>
            <p:nvPr/>
          </p:nvGrpSpPr>
          <p:grpSpPr>
            <a:xfrm>
              <a:off x="9194685" y="4759951"/>
              <a:ext cx="728140" cy="837274"/>
              <a:chOff x="5463127" y="4095206"/>
              <a:chExt cx="1303264" cy="1498597"/>
            </a:xfrm>
          </p:grpSpPr>
          <p:pic>
            <p:nvPicPr>
              <p:cNvPr id="32" name="图片 31" descr="图形用户界面, 文本, 应用程序, 聊天或短信&#10;&#10;描述已自动生成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3127" y="4095206"/>
                <a:ext cx="1013771" cy="1112676"/>
              </a:xfrm>
              <a:prstGeom prst="rect">
                <a:avLst/>
              </a:prstGeom>
            </p:spPr>
          </p:pic>
          <p:pic>
            <p:nvPicPr>
              <p:cNvPr id="34" name="图片 33" descr="图形用户界面, 文本, 聊天或短信&#10;&#10;描述已自动生成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9782" y="4284048"/>
                <a:ext cx="1013772" cy="1112675"/>
              </a:xfrm>
              <a:prstGeom prst="rect">
                <a:avLst/>
              </a:prstGeom>
            </p:spPr>
          </p:pic>
          <p:pic>
            <p:nvPicPr>
              <p:cNvPr id="38" name="图片 37" descr="图形用户界面, 文本&#10;&#10;描述已自动生成"/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2619" y="4481128"/>
                <a:ext cx="1013772" cy="1112675"/>
              </a:xfrm>
              <a:prstGeom prst="rect">
                <a:avLst/>
              </a:prstGeom>
            </p:spPr>
          </p:pic>
        </p:grpSp>
        <p:grpSp>
          <p:nvGrpSpPr>
            <p:cNvPr id="87" name="组合 86"/>
            <p:cNvGrpSpPr/>
            <p:nvPr/>
          </p:nvGrpSpPr>
          <p:grpSpPr>
            <a:xfrm>
              <a:off x="7901365" y="4815626"/>
              <a:ext cx="1166310" cy="761354"/>
              <a:chOff x="5964090" y="4158118"/>
              <a:chExt cx="2162503" cy="1411657"/>
            </a:xfrm>
          </p:grpSpPr>
          <p:pic>
            <p:nvPicPr>
              <p:cNvPr id="69" name="图片 68" descr="图表&#10;&#10;描述已自动生成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4090" y="4158118"/>
                <a:ext cx="1734702" cy="827094"/>
              </a:xfrm>
              <a:prstGeom prst="rect">
                <a:avLst/>
              </a:prstGeom>
            </p:spPr>
          </p:pic>
          <p:pic>
            <p:nvPicPr>
              <p:cNvPr id="71" name="图片 70" descr="图表&#10;&#10;描述已自动生成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7991" y="4450400"/>
                <a:ext cx="1734702" cy="827094"/>
              </a:xfrm>
              <a:prstGeom prst="rect">
                <a:avLst/>
              </a:prstGeom>
            </p:spPr>
          </p:pic>
          <p:pic>
            <p:nvPicPr>
              <p:cNvPr id="72" name="图片 71" descr="图表&#10;&#10;描述已自动生成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1891" y="4742681"/>
                <a:ext cx="1734702" cy="827094"/>
              </a:xfrm>
              <a:prstGeom prst="rect">
                <a:avLst/>
              </a:prstGeom>
            </p:spPr>
          </p:pic>
        </p:grpSp>
        <p:grpSp>
          <p:nvGrpSpPr>
            <p:cNvPr id="88" name="组合 87"/>
            <p:cNvGrpSpPr/>
            <p:nvPr/>
          </p:nvGrpSpPr>
          <p:grpSpPr>
            <a:xfrm>
              <a:off x="10171308" y="4838558"/>
              <a:ext cx="1405904" cy="650428"/>
              <a:chOff x="8126593" y="4531751"/>
              <a:chExt cx="3216930" cy="1361791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8126593" y="4531751"/>
                <a:ext cx="2908106" cy="963372"/>
                <a:chOff x="7286966" y="819446"/>
                <a:chExt cx="2477462" cy="820712"/>
              </a:xfrm>
            </p:grpSpPr>
            <p:pic>
              <p:nvPicPr>
                <p:cNvPr id="77" name="图片 76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136"/>
                <a:stretch>
                  <a:fillRect/>
                </a:stretch>
              </p:blipFill>
              <p:spPr>
                <a:xfrm>
                  <a:off x="8102924" y="819446"/>
                  <a:ext cx="1661504" cy="820712"/>
                </a:xfrm>
                <a:prstGeom prst="rect">
                  <a:avLst/>
                </a:prstGeom>
              </p:spPr>
            </p:pic>
            <p:pic>
              <p:nvPicPr>
                <p:cNvPr id="78" name="图片 77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3299"/>
                <a:stretch>
                  <a:fillRect/>
                </a:stretch>
              </p:blipFill>
              <p:spPr>
                <a:xfrm>
                  <a:off x="7286966" y="819446"/>
                  <a:ext cx="2112606" cy="820712"/>
                </a:xfrm>
                <a:prstGeom prst="rect">
                  <a:avLst/>
                </a:prstGeom>
              </p:spPr>
            </p:pic>
          </p:grpSp>
          <p:grpSp>
            <p:nvGrpSpPr>
              <p:cNvPr id="79" name="组合 78"/>
              <p:cNvGrpSpPr/>
              <p:nvPr/>
            </p:nvGrpSpPr>
            <p:grpSpPr>
              <a:xfrm>
                <a:off x="8281005" y="4730960"/>
                <a:ext cx="2908106" cy="963372"/>
                <a:chOff x="7286966" y="819446"/>
                <a:chExt cx="2477462" cy="820712"/>
              </a:xfrm>
            </p:grpSpPr>
            <p:pic>
              <p:nvPicPr>
                <p:cNvPr id="80" name="图片 79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136"/>
                <a:stretch>
                  <a:fillRect/>
                </a:stretch>
              </p:blipFill>
              <p:spPr>
                <a:xfrm>
                  <a:off x="8102924" y="819446"/>
                  <a:ext cx="1661504" cy="820712"/>
                </a:xfrm>
                <a:prstGeom prst="rect">
                  <a:avLst/>
                </a:prstGeom>
              </p:spPr>
            </p:pic>
            <p:pic>
              <p:nvPicPr>
                <p:cNvPr id="81" name="图片 80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3299"/>
                <a:stretch>
                  <a:fillRect/>
                </a:stretch>
              </p:blipFill>
              <p:spPr>
                <a:xfrm>
                  <a:off x="7286966" y="819446"/>
                  <a:ext cx="2112606" cy="820712"/>
                </a:xfrm>
                <a:prstGeom prst="rect">
                  <a:avLst/>
                </a:prstGeom>
              </p:spPr>
            </p:pic>
          </p:grpSp>
          <p:grpSp>
            <p:nvGrpSpPr>
              <p:cNvPr id="82" name="组合 81"/>
              <p:cNvGrpSpPr/>
              <p:nvPr/>
            </p:nvGrpSpPr>
            <p:grpSpPr>
              <a:xfrm>
                <a:off x="8435416" y="4930167"/>
                <a:ext cx="2908107" cy="963375"/>
                <a:chOff x="7286965" y="819444"/>
                <a:chExt cx="2477463" cy="820714"/>
              </a:xfrm>
            </p:grpSpPr>
            <p:pic>
              <p:nvPicPr>
                <p:cNvPr id="83" name="图片 8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136"/>
                <a:stretch>
                  <a:fillRect/>
                </a:stretch>
              </p:blipFill>
              <p:spPr>
                <a:xfrm>
                  <a:off x="8102924" y="819446"/>
                  <a:ext cx="1661504" cy="820712"/>
                </a:xfrm>
                <a:prstGeom prst="rect">
                  <a:avLst/>
                </a:prstGeom>
              </p:spPr>
            </p:pic>
            <p:pic>
              <p:nvPicPr>
                <p:cNvPr id="84" name="图片 83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3299"/>
                <a:stretch>
                  <a:fillRect/>
                </a:stretch>
              </p:blipFill>
              <p:spPr>
                <a:xfrm>
                  <a:off x="7286965" y="819444"/>
                  <a:ext cx="2112606" cy="82071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5" name="直接箭头连接符 94"/>
            <p:cNvCxnSpPr>
              <a:stCxn id="5" idx="2"/>
              <a:endCxn id="11" idx="0"/>
            </p:cNvCxnSpPr>
            <p:nvPr/>
          </p:nvCxnSpPr>
          <p:spPr>
            <a:xfrm>
              <a:off x="7178656" y="2310480"/>
              <a:ext cx="2057159" cy="4713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>
              <a:stCxn id="67" idx="2"/>
              <a:endCxn id="11" idx="0"/>
            </p:cNvCxnSpPr>
            <p:nvPr/>
          </p:nvCxnSpPr>
          <p:spPr>
            <a:xfrm flipH="1">
              <a:off x="9235815" y="2328657"/>
              <a:ext cx="359096" cy="4531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>
              <a:stCxn id="28" idx="2"/>
              <a:endCxn id="11" idx="0"/>
            </p:cNvCxnSpPr>
            <p:nvPr/>
          </p:nvCxnSpPr>
          <p:spPr>
            <a:xfrm>
              <a:off x="8502468" y="2304689"/>
              <a:ext cx="733347" cy="47714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26" idx="2"/>
              <a:endCxn id="11" idx="0"/>
            </p:cNvCxnSpPr>
            <p:nvPr/>
          </p:nvCxnSpPr>
          <p:spPr>
            <a:xfrm flipH="1">
              <a:off x="9235815" y="2278299"/>
              <a:ext cx="1471825" cy="50353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1" idx="2"/>
              <a:endCxn id="6" idx="0"/>
            </p:cNvCxnSpPr>
            <p:nvPr/>
          </p:nvCxnSpPr>
          <p:spPr>
            <a:xfrm flipH="1">
              <a:off x="7198865" y="4258321"/>
              <a:ext cx="2036950" cy="42502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stCxn id="11" idx="2"/>
              <a:endCxn id="32" idx="0"/>
            </p:cNvCxnSpPr>
            <p:nvPr/>
          </p:nvCxnSpPr>
          <p:spPr>
            <a:xfrm>
              <a:off x="9235815" y="4258321"/>
              <a:ext cx="242070" cy="5016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1" idx="2"/>
              <a:endCxn id="69" idx="0"/>
            </p:cNvCxnSpPr>
            <p:nvPr/>
          </p:nvCxnSpPr>
          <p:spPr>
            <a:xfrm flipH="1">
              <a:off x="8369157" y="4258321"/>
              <a:ext cx="866658" cy="557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>
              <a:stCxn id="11" idx="2"/>
              <a:endCxn id="78" idx="0"/>
            </p:cNvCxnSpPr>
            <p:nvPr/>
          </p:nvCxnSpPr>
          <p:spPr>
            <a:xfrm>
              <a:off x="9235815" y="4258321"/>
              <a:ext cx="1477377" cy="58023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6749642" y="1233240"/>
              <a:ext cx="907195" cy="1077240"/>
              <a:chOff x="1545867" y="1050693"/>
              <a:chExt cx="907195" cy="1077240"/>
            </a:xfrm>
          </p:grpSpPr>
          <p:pic>
            <p:nvPicPr>
              <p:cNvPr id="5" name="图片 4" descr="图片包含 灯光, 游戏机, 挂, 交通&#10;&#10;描述已自动生成"/>
              <p:cNvPicPr/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2753" y="1383678"/>
                <a:ext cx="744255" cy="744255"/>
              </a:xfrm>
              <a:prstGeom prst="rect">
                <a:avLst/>
              </a:prstGeom>
            </p:spPr>
          </p:pic>
          <p:sp>
            <p:nvSpPr>
              <p:cNvPr id="131" name="文本框 130"/>
              <p:cNvSpPr txBox="1"/>
              <p:nvPr/>
            </p:nvSpPr>
            <p:spPr>
              <a:xfrm>
                <a:off x="1545867" y="1050693"/>
                <a:ext cx="907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 UI" pitchFamily="34" charset="-122"/>
                    <a:ea typeface="Microsoft YaHei UI" pitchFamily="34" charset="-122"/>
                    <a:cs typeface="Aharoni" pitchFamily="2" charset="-79"/>
                  </a:rPr>
                  <a:t>Image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183718" y="1244228"/>
              <a:ext cx="812662" cy="1084429"/>
              <a:chOff x="3656720" y="1138740"/>
              <a:chExt cx="812662" cy="1084429"/>
            </a:xfrm>
          </p:grpSpPr>
          <p:pic>
            <p:nvPicPr>
              <p:cNvPr id="67" name="图片 66" descr="图形用户界面, 文本, 应用程序, 聊天或短信&#10;&#10;描述已自动生成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798" y="1511697"/>
                <a:ext cx="648230" cy="711472"/>
              </a:xfrm>
              <a:prstGeom prst="rect">
                <a:avLst/>
              </a:prstGeom>
            </p:spPr>
          </p:pic>
          <p:sp>
            <p:nvSpPr>
              <p:cNvPr id="132" name="文本框 131"/>
              <p:cNvSpPr txBox="1"/>
              <p:nvPr/>
            </p:nvSpPr>
            <p:spPr>
              <a:xfrm>
                <a:off x="3656720" y="1138740"/>
                <a:ext cx="8126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 UI" pitchFamily="34" charset="-122"/>
                    <a:ea typeface="Microsoft YaHei UI" pitchFamily="34" charset="-122"/>
                    <a:cs typeface="Aharoni" pitchFamily="2" charset="-79"/>
                  </a:rPr>
                  <a:t>Text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7885740" y="1250024"/>
              <a:ext cx="1233455" cy="1054665"/>
              <a:chOff x="5366465" y="1041710"/>
              <a:chExt cx="1233455" cy="1054665"/>
            </a:xfrm>
          </p:grpSpPr>
          <p:pic>
            <p:nvPicPr>
              <p:cNvPr id="28" name="图片 27" descr="图表&#10;&#10;描述已自动生成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465" y="1408741"/>
                <a:ext cx="1233455" cy="687634"/>
              </a:xfrm>
              <a:prstGeom prst="rect">
                <a:avLst/>
              </a:prstGeom>
            </p:spPr>
          </p:pic>
          <p:sp>
            <p:nvSpPr>
              <p:cNvPr id="133" name="文本框 132"/>
              <p:cNvSpPr txBox="1"/>
              <p:nvPr/>
            </p:nvSpPr>
            <p:spPr>
              <a:xfrm>
                <a:off x="5654031" y="1041710"/>
                <a:ext cx="723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 UI" pitchFamily="34" charset="-122"/>
                    <a:ea typeface="Microsoft YaHei UI" pitchFamily="34" charset="-122"/>
                    <a:cs typeface="Aharoni" pitchFamily="2" charset="-79"/>
                  </a:rPr>
                  <a:t>Audio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242324" y="1245685"/>
              <a:ext cx="1453672" cy="1032614"/>
              <a:chOff x="7946796" y="1136136"/>
              <a:chExt cx="1626339" cy="1155267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7946796" y="1667610"/>
                <a:ext cx="1626339" cy="623793"/>
                <a:chOff x="7436123" y="948166"/>
                <a:chExt cx="1825377" cy="700135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136"/>
                <a:stretch>
                  <a:fillRect/>
                </a:stretch>
              </p:blipFill>
              <p:spPr>
                <a:xfrm>
                  <a:off x="7844100" y="948166"/>
                  <a:ext cx="1417400" cy="700135"/>
                </a:xfrm>
                <a:prstGeom prst="rect">
                  <a:avLst/>
                </a:prstGeom>
              </p:spPr>
            </p:pic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6203"/>
                <a:stretch>
                  <a:fillRect/>
                </a:stretch>
              </p:blipFill>
              <p:spPr>
                <a:xfrm>
                  <a:off x="7436123" y="948166"/>
                  <a:ext cx="1168595" cy="700135"/>
                </a:xfrm>
                <a:prstGeom prst="rect">
                  <a:avLst/>
                </a:prstGeom>
              </p:spPr>
            </p:pic>
          </p:grpSp>
          <p:sp>
            <p:nvSpPr>
              <p:cNvPr id="134" name="文本框 133"/>
              <p:cNvSpPr txBox="1"/>
              <p:nvPr/>
            </p:nvSpPr>
            <p:spPr>
              <a:xfrm>
                <a:off x="8244550" y="1136136"/>
                <a:ext cx="972863" cy="344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 UI" pitchFamily="34" charset="-122"/>
                    <a:ea typeface="Microsoft YaHei UI" pitchFamily="34" charset="-122"/>
                    <a:cs typeface="Aharoni" pitchFamily="2" charset="-79"/>
                  </a:rPr>
                  <a:t>Video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6955050" y="2781834"/>
              <a:ext cx="4561529" cy="1476487"/>
              <a:chOff x="4453182" y="2773528"/>
              <a:chExt cx="4561529" cy="1476487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4453182" y="2773528"/>
                <a:ext cx="4561529" cy="1476487"/>
              </a:xfrm>
              <a:prstGeom prst="roundRect">
                <a:avLst>
                  <a:gd name="adj" fmla="val 1068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2" name="图片 11" descr="图标&#10;&#10;描述已自动生成"/>
              <p:cNvPicPr>
                <a:picLocks noChangeAspect="1"/>
              </p:cNvPicPr>
              <p:nvPr/>
            </p:nvPicPr>
            <p:blipFill>
              <a:blip r:embed="rId13" cstate="print">
                <a:alphaModFix amt="70000"/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3608" y="2926178"/>
                <a:ext cx="347545" cy="34580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/>
              <p:nvPr/>
            </p:nvPicPr>
            <p:blipFill>
              <a:blip r:embed="rId14" cstate="print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594564" y="3154581"/>
                <a:ext cx="671328" cy="671328"/>
              </a:xfrm>
              <a:prstGeom prst="rect">
                <a:avLst/>
              </a:prstGeom>
            </p:spPr>
          </p:pic>
          <p:pic>
            <p:nvPicPr>
              <p:cNvPr id="15" name="图片 14" descr="图片包含 形状&#10;&#10;描述已自动生成"/>
              <p:cNvPicPr/>
              <p:nvPr/>
            </p:nvPicPr>
            <p:blipFill>
              <a:blip r:embed="rId15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5170" y="3239332"/>
                <a:ext cx="541668" cy="543273"/>
              </a:xfrm>
              <a:prstGeom prst="rect">
                <a:avLst/>
              </a:prstGeom>
            </p:spPr>
          </p:pic>
          <p:cxnSp>
            <p:nvCxnSpPr>
              <p:cNvPr id="16" name="直接箭头连接符 15"/>
              <p:cNvCxnSpPr/>
              <p:nvPr/>
            </p:nvCxnSpPr>
            <p:spPr>
              <a:xfrm>
                <a:off x="6612528" y="3422324"/>
                <a:ext cx="466452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/>
              <p:cNvCxnSpPr/>
              <p:nvPr/>
            </p:nvCxnSpPr>
            <p:spPr>
              <a:xfrm flipH="1">
                <a:off x="6612528" y="3653972"/>
                <a:ext cx="466452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文本框 134"/>
              <p:cNvSpPr txBox="1"/>
              <p:nvPr/>
            </p:nvSpPr>
            <p:spPr>
              <a:xfrm>
                <a:off x="4661395" y="3361660"/>
                <a:ext cx="9071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Microsoft YaHei UI" pitchFamily="34" charset="-122"/>
                    <a:ea typeface="Microsoft YaHei UI" pitchFamily="34" charset="-122"/>
                    <a:cs typeface="Aharoni" pitchFamily="2" charset="-79"/>
                  </a:rPr>
                  <a:t>Model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endParaRPr>
              </a:p>
            </p:txBody>
          </p:sp>
        </p:grpSp>
        <p:sp>
          <p:nvSpPr>
            <p:cNvPr id="136" name="文本框 135"/>
            <p:cNvSpPr txBox="1"/>
            <p:nvPr/>
          </p:nvSpPr>
          <p:spPr>
            <a:xfrm>
              <a:off x="10325716" y="3384229"/>
              <a:ext cx="1122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rPr>
                <a:t>Database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YaHei UI" pitchFamily="34" charset="-122"/>
                <a:ea typeface="Microsoft YaHei UI" pitchFamily="34" charset="-122"/>
                <a:cs typeface="Aharoni" pitchFamily="2" charset="-79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6861893" y="5673606"/>
              <a:ext cx="907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rPr>
                <a:t>Images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UI" pitchFamily="34" charset="-122"/>
                <a:ea typeface="Microsoft YaHei UI" pitchFamily="34" charset="-122"/>
                <a:cs typeface="Aharoni" pitchFamily="2" charset="-79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8081345" y="5698680"/>
              <a:ext cx="907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rPr>
                <a:t>Audios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UI" pitchFamily="34" charset="-122"/>
                <a:ea typeface="Microsoft YaHei UI" pitchFamily="34" charset="-122"/>
                <a:cs typeface="Aharoni" pitchFamily="2" charset="-79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9136451" y="5698680"/>
              <a:ext cx="907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rPr>
                <a:t>Texts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UI" pitchFamily="34" charset="-122"/>
                <a:ea typeface="Microsoft YaHei UI" pitchFamily="34" charset="-122"/>
                <a:cs typeface="Aharoni" pitchFamily="2" charset="-79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0482845" y="5698679"/>
              <a:ext cx="907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crosoft YaHei UI" pitchFamily="34" charset="-122"/>
                  <a:ea typeface="Microsoft YaHei UI" pitchFamily="34" charset="-122"/>
                  <a:cs typeface="Aharoni" pitchFamily="2" charset="-79"/>
                </a:rPr>
                <a:t>Videos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 UI" pitchFamily="34" charset="-122"/>
                <a:ea typeface="Microsoft YaHei UI" pitchFamily="34" charset="-122"/>
                <a:cs typeface="Aharoni" pitchFamily="2" charset="-79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421935" y="1091727"/>
            <a:ext cx="5612341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ea typeface="等线" panose="02010600030101010101" pitchFamily="2" charset="-122"/>
              </a:rPr>
              <a:t>Cross-modal retrieval aims to use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itchFamily="18" charset="0"/>
                <a:ea typeface="等线" panose="02010600030101010101" pitchFamily="2" charset="-122"/>
              </a:rPr>
              <a:t>the representation of data in one modality as a query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ea typeface="等线" panose="02010600030101010101" pitchFamily="2" charset="-122"/>
              </a:rPr>
              <a:t> to retrieve related data in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itchFamily="18" charset="0"/>
                <a:ea typeface="等线" panose="02010600030101010101" pitchFamily="2" charset="-122"/>
              </a:rPr>
              <a:t>another modality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ea typeface="等线" panose="02010600030101010101" pitchFamily="2" charset="-122"/>
              </a:rPr>
              <a:t>. A well-trained AI model encodes semantically similar text, audio, or visual inputs into nearby points in a shared vector space. The target output is then obtained by calculating the "distance" between these feature vectors.</a:t>
            </a:r>
            <a:endParaRPr lang="zh-CN" altLang="en-US" sz="1600" dirty="0">
              <a:solidFill>
                <a:srgbClr val="000000"/>
              </a:solidFill>
              <a:latin typeface="Times New Roman" pitchFamily="18" charset="0"/>
              <a:ea typeface="等线" panose="02010600030101010101" pitchFamily="2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326986" y="249128"/>
            <a:ext cx="3343303" cy="858630"/>
            <a:chOff x="330199" y="191254"/>
            <a:chExt cx="3343303" cy="858630"/>
          </a:xfrm>
        </p:grpSpPr>
        <p:grpSp>
          <p:nvGrpSpPr>
            <p:cNvPr id="120" name="组合 119"/>
            <p:cNvGrpSpPr/>
            <p:nvPr/>
          </p:nvGrpSpPr>
          <p:grpSpPr>
            <a:xfrm>
              <a:off x="330199" y="191254"/>
              <a:ext cx="3343303" cy="522625"/>
              <a:chOff x="528319" y="297934"/>
              <a:chExt cx="3343303" cy="522625"/>
            </a:xfrm>
          </p:grpSpPr>
          <p:sp>
            <p:nvSpPr>
              <p:cNvPr id="123" name="文本框 122"/>
              <p:cNvSpPr txBox="1"/>
              <p:nvPr/>
            </p:nvSpPr>
            <p:spPr>
              <a:xfrm>
                <a:off x="528319" y="297934"/>
                <a:ext cx="33433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013F98"/>
                    </a:solidFill>
                    <a:effectLst/>
                    <a:uLnTx/>
                    <a:uFillTx/>
                    <a:latin typeface="得意黑" pitchFamily="2" charset="-122"/>
                    <a:ea typeface="得意黑" pitchFamily="2" charset="-122"/>
                    <a:cs typeface="+mn-cs"/>
                  </a:rPr>
                  <a:t>Background</a:t>
                </a:r>
                <a:endPara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013F98"/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矩形: 圆角 125"/>
              <p:cNvSpPr/>
              <p:nvPr/>
            </p:nvSpPr>
            <p:spPr>
              <a:xfrm>
                <a:off x="683895" y="765032"/>
                <a:ext cx="1343025" cy="5297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2" name="文本框 121"/>
            <p:cNvSpPr txBox="1"/>
            <p:nvPr/>
          </p:nvSpPr>
          <p:spPr>
            <a:xfrm>
              <a:off x="330199" y="711330"/>
              <a:ext cx="31274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得意黑" pitchFamily="2" charset="-122"/>
                  <a:ea typeface="得意黑" pitchFamily="2" charset="-122"/>
                  <a:cs typeface="+mn-cs"/>
                </a:rPr>
                <a:t>Cross-Modal Retrieval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0A2AB8-CE26-E792-0578-66055F300E8A}"/>
              </a:ext>
            </a:extLst>
          </p:cNvPr>
          <p:cNvGrpSpPr/>
          <p:nvPr/>
        </p:nvGrpSpPr>
        <p:grpSpPr>
          <a:xfrm>
            <a:off x="139718" y="3590261"/>
            <a:ext cx="5998309" cy="2956909"/>
            <a:chOff x="139718" y="3590261"/>
            <a:chExt cx="5998309" cy="2956909"/>
          </a:xfrm>
        </p:grpSpPr>
        <p:sp>
          <p:nvSpPr>
            <p:cNvPr id="117" name="文本框 116"/>
            <p:cNvSpPr txBox="1"/>
            <p:nvPr/>
          </p:nvSpPr>
          <p:spPr>
            <a:xfrm>
              <a:off x="1732715" y="4210620"/>
              <a:ext cx="154314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Fusion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Encoder 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39718" y="4793441"/>
              <a:ext cx="15265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Modality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Aggregation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675221" y="5578648"/>
              <a:ext cx="10909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Dual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Encoder 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2972282" y="3912784"/>
              <a:ext cx="17728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Single-stream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2938572" y="4817569"/>
              <a:ext cx="1851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Dual-stream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左大括号 141"/>
            <p:cNvSpPr/>
            <p:nvPr/>
          </p:nvSpPr>
          <p:spPr>
            <a:xfrm>
              <a:off x="1345042" y="4398818"/>
              <a:ext cx="330179" cy="1499327"/>
            </a:xfrm>
            <a:prstGeom prst="leftBrace">
              <a:avLst>
                <a:gd name="adj1" fmla="val 39513"/>
                <a:gd name="adj2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左大括号 142"/>
            <p:cNvSpPr/>
            <p:nvPr/>
          </p:nvSpPr>
          <p:spPr>
            <a:xfrm>
              <a:off x="2701930" y="4073290"/>
              <a:ext cx="236642" cy="959523"/>
            </a:xfrm>
            <a:prstGeom prst="leftBrace">
              <a:avLst>
                <a:gd name="adj1" fmla="val 59473"/>
                <a:gd name="adj2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4634158" y="3648016"/>
              <a:ext cx="150386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VisualBERT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4634158" y="3955793"/>
              <a:ext cx="11321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Pixel-BERT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4634158" y="4263570"/>
              <a:ext cx="12558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SimVLM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4411033" y="4650359"/>
              <a:ext cx="17218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ViLBERT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4418121" y="5021521"/>
              <a:ext cx="11479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ALBEF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" name="左大括号 179"/>
            <p:cNvSpPr/>
            <p:nvPr/>
          </p:nvSpPr>
          <p:spPr>
            <a:xfrm>
              <a:off x="4431717" y="3718894"/>
              <a:ext cx="227913" cy="783777"/>
            </a:xfrm>
            <a:prstGeom prst="leftBrace">
              <a:avLst>
                <a:gd name="adj1" fmla="val 43373"/>
                <a:gd name="adj2" fmla="val 50000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" name="左大括号 180"/>
            <p:cNvSpPr/>
            <p:nvPr/>
          </p:nvSpPr>
          <p:spPr>
            <a:xfrm>
              <a:off x="4269004" y="4759824"/>
              <a:ext cx="162714" cy="466849"/>
            </a:xfrm>
            <a:prstGeom prst="leftBrace">
              <a:avLst>
                <a:gd name="adj1" fmla="val 39745"/>
                <a:gd name="adj2" fmla="val 50000"/>
              </a:avLst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" name="左大括号 181"/>
            <p:cNvSpPr/>
            <p:nvPr/>
          </p:nvSpPr>
          <p:spPr>
            <a:xfrm>
              <a:off x="2615816" y="5473041"/>
              <a:ext cx="236642" cy="959523"/>
            </a:xfrm>
            <a:prstGeom prst="leftBrace">
              <a:avLst>
                <a:gd name="adj1" fmla="val 59473"/>
                <a:gd name="adj2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904567" y="5317215"/>
              <a:ext cx="8029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CLIP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904567" y="5762916"/>
              <a:ext cx="9865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ALIGN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" name="文本框 187"/>
            <p:cNvSpPr txBox="1"/>
            <p:nvPr/>
          </p:nvSpPr>
          <p:spPr>
            <a:xfrm>
              <a:off x="2904567" y="6208616"/>
              <a:ext cx="10996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+mn-cs"/>
                </a:rPr>
                <a:t>EVA-CLIP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矩形: 圆角 144"/>
            <p:cNvSpPr/>
            <p:nvPr/>
          </p:nvSpPr>
          <p:spPr>
            <a:xfrm>
              <a:off x="1737258" y="3590261"/>
              <a:ext cx="4082965" cy="1731560"/>
            </a:xfrm>
            <a:prstGeom prst="roundRect">
              <a:avLst>
                <a:gd name="adj" fmla="val 13496"/>
              </a:avLst>
            </a:prstGeom>
            <a:solidFill>
              <a:schemeClr val="bg1">
                <a:lumMod val="95000"/>
                <a:alpha val="54000"/>
              </a:schemeClr>
            </a:solidFill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等线" panose="02010600030101010101" pitchFamily="2" charset="-122"/>
                  <a:cs typeface="Times New Roman" pitchFamily="18" charset="0"/>
                </a:rPr>
                <a:t>Slow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等线" panose="02010600030101010101" pitchFamily="2" charset="-122"/>
                <a:cs typeface="Times New Roman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38760" y="191254"/>
            <a:ext cx="3805702" cy="928960"/>
            <a:chOff x="238760" y="191254"/>
            <a:chExt cx="3805702" cy="928960"/>
          </a:xfrm>
        </p:grpSpPr>
        <p:grpSp>
          <p:nvGrpSpPr>
            <p:cNvPr id="34" name="组合 33"/>
            <p:cNvGrpSpPr/>
            <p:nvPr/>
          </p:nvGrpSpPr>
          <p:grpSpPr>
            <a:xfrm>
              <a:off x="238760" y="191254"/>
              <a:ext cx="2054860" cy="522625"/>
              <a:chOff x="436880" y="297934"/>
              <a:chExt cx="2054860" cy="52262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436880" y="297934"/>
                <a:ext cx="20548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Background</a:t>
                </a:r>
                <a:endParaRPr lang="zh-CN" altLang="en-US" sz="2400" b="1" spc="300" dirty="0">
                  <a:solidFill>
                    <a:srgbClr val="013F98"/>
                  </a:solidFill>
                  <a:latin typeface="得意黑" pitchFamily="2" charset="-122"/>
                  <a:ea typeface="得意黑" pitchFamily="2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: 圆角 37"/>
              <p:cNvSpPr/>
              <p:nvPr/>
            </p:nvSpPr>
            <p:spPr>
              <a:xfrm>
                <a:off x="683895" y="765032"/>
                <a:ext cx="1343025" cy="5297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38760" y="781660"/>
              <a:ext cx="38057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spc="300" dirty="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High Similarity</a:t>
              </a:r>
              <a:endPara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得意黑" pitchFamily="2" charset="-122"/>
                <a:ea typeface="得意黑" pitchFamily="2" charset="-122"/>
              </a:endParaRPr>
            </a:p>
          </p:txBody>
        </p:sp>
      </p:grpSp>
      <p:pic>
        <p:nvPicPr>
          <p:cNvPr id="6" name="图片 5" descr="图形用户界面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" y="1475840"/>
            <a:ext cx="11516360" cy="4223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8759" y="191254"/>
            <a:ext cx="5593081" cy="928960"/>
            <a:chOff x="238759" y="191254"/>
            <a:chExt cx="5593081" cy="928960"/>
          </a:xfrm>
        </p:grpSpPr>
        <p:grpSp>
          <p:nvGrpSpPr>
            <p:cNvPr id="7" name="组合 6"/>
            <p:cNvGrpSpPr/>
            <p:nvPr/>
          </p:nvGrpSpPr>
          <p:grpSpPr>
            <a:xfrm>
              <a:off x="238759" y="191254"/>
              <a:ext cx="2054860" cy="522625"/>
              <a:chOff x="436879" y="297934"/>
              <a:chExt cx="2054860" cy="522625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36879" y="297934"/>
                <a:ext cx="20548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Background</a:t>
                </a:r>
                <a:endParaRPr lang="zh-CN" altLang="en-US" sz="2400" b="1" spc="300" dirty="0">
                  <a:solidFill>
                    <a:srgbClr val="013F98"/>
                  </a:solidFill>
                  <a:latin typeface="得意黑" pitchFamily="2" charset="-122"/>
                  <a:ea typeface="得意黑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683895" y="765032"/>
                <a:ext cx="1343025" cy="5297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238759" y="781660"/>
              <a:ext cx="55930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spc="300" dirty="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Fixed-layer permutation and combination</a:t>
              </a: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8FCA6A3-8389-A5DF-076F-DEB867C335F7}"/>
              </a:ext>
            </a:extLst>
          </p:cNvPr>
          <p:cNvSpPr>
            <a:spLocks/>
          </p:cNvSpPr>
          <p:nvPr/>
        </p:nvSpPr>
        <p:spPr>
          <a:xfrm>
            <a:off x="381001" y="1608929"/>
            <a:ext cx="11552498" cy="4467411"/>
          </a:xfrm>
          <a:prstGeom prst="roundRect">
            <a:avLst>
              <a:gd name="adj" fmla="val 4297"/>
            </a:avLst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21A1EC-A2C4-CA23-ACDF-00B89192A7FF}"/>
              </a:ext>
            </a:extLst>
          </p:cNvPr>
          <p:cNvSpPr txBox="1"/>
          <p:nvPr/>
        </p:nvSpPr>
        <p:spPr>
          <a:xfrm>
            <a:off x="3062400" y="561417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(c)</a:t>
            </a:r>
            <a:endParaRPr lang="zh-CN" altLang="en-US" sz="1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100569-16D4-38F3-05B1-C37CF7ED98A3}"/>
              </a:ext>
            </a:extLst>
          </p:cNvPr>
          <p:cNvSpPr txBox="1"/>
          <p:nvPr/>
        </p:nvSpPr>
        <p:spPr>
          <a:xfrm>
            <a:off x="8961589" y="5507777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(d)</a:t>
            </a:r>
            <a:endParaRPr lang="zh-CN" altLang="en-US" sz="1400" b="1" dirty="0"/>
          </a:p>
        </p:txBody>
      </p:sp>
      <p:pic>
        <p:nvPicPr>
          <p:cNvPr id="24" name="图片 23" descr="卡通人物&#10;&#10;描述已自动生成">
            <a:extLst>
              <a:ext uri="{FF2B5EF4-FFF2-40B4-BE49-F238E27FC236}">
                <a16:creationId xmlns:a16="http://schemas.microsoft.com/office/drawing/2014/main" id="{7E0C98EE-23F5-C782-2E75-D0E4C9E6116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1" y="2218017"/>
            <a:ext cx="1248187" cy="1248187"/>
          </a:xfrm>
          <a:prstGeom prst="rect">
            <a:avLst/>
          </a:prstGeom>
        </p:spPr>
      </p:pic>
      <p:pic>
        <p:nvPicPr>
          <p:cNvPr id="26" name="图片 25" descr="卡通人物&#10;&#10;描述已自动生成">
            <a:extLst>
              <a:ext uri="{FF2B5EF4-FFF2-40B4-BE49-F238E27FC236}">
                <a16:creationId xmlns:a16="http://schemas.microsoft.com/office/drawing/2014/main" id="{B9DA78CF-91C0-4C77-6EBE-AF637F1515C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37" y="2218017"/>
            <a:ext cx="1248187" cy="1248187"/>
          </a:xfrm>
          <a:prstGeom prst="rect">
            <a:avLst/>
          </a:prstGeom>
        </p:spPr>
      </p:pic>
      <p:pic>
        <p:nvPicPr>
          <p:cNvPr id="28" name="图片 27" descr="图片包含 形状&#10;&#10;描述已自动生成">
            <a:extLst>
              <a:ext uri="{FF2B5EF4-FFF2-40B4-BE49-F238E27FC236}">
                <a16:creationId xmlns:a16="http://schemas.microsoft.com/office/drawing/2014/main" id="{C36AB7E4-8CB9-F951-06AD-031CB73375C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42" y="2218017"/>
            <a:ext cx="1248187" cy="1248187"/>
          </a:xfrm>
          <a:prstGeom prst="rect">
            <a:avLst/>
          </a:prstGeom>
        </p:spPr>
      </p:pic>
      <p:pic>
        <p:nvPicPr>
          <p:cNvPr id="30" name="图片 29" descr="卡通人物&#10;&#10;描述已自动生成">
            <a:extLst>
              <a:ext uri="{FF2B5EF4-FFF2-40B4-BE49-F238E27FC236}">
                <a16:creationId xmlns:a16="http://schemas.microsoft.com/office/drawing/2014/main" id="{D6D9ADE5-9AC1-6D03-8AA8-390FC1D52D3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48" y="2218017"/>
            <a:ext cx="1248187" cy="1248187"/>
          </a:xfrm>
          <a:prstGeom prst="rect">
            <a:avLst/>
          </a:prstGeom>
        </p:spPr>
      </p:pic>
      <p:pic>
        <p:nvPicPr>
          <p:cNvPr id="32" name="图片 31" descr="卡通人物&#10;&#10;描述已自动生成">
            <a:extLst>
              <a:ext uri="{FF2B5EF4-FFF2-40B4-BE49-F238E27FC236}">
                <a16:creationId xmlns:a16="http://schemas.microsoft.com/office/drawing/2014/main" id="{714B6BB5-3C29-EBA9-8262-0C49BE7B4712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95" y="2218017"/>
            <a:ext cx="1248187" cy="1248187"/>
          </a:xfrm>
          <a:prstGeom prst="rect">
            <a:avLst/>
          </a:prstGeom>
        </p:spPr>
      </p:pic>
      <p:pic>
        <p:nvPicPr>
          <p:cNvPr id="34" name="图片 33" descr="图片包含 徽标&#10;&#10;描述已自动生成">
            <a:extLst>
              <a:ext uri="{FF2B5EF4-FFF2-40B4-BE49-F238E27FC236}">
                <a16:creationId xmlns:a16="http://schemas.microsoft.com/office/drawing/2014/main" id="{3834E374-6501-0D50-6DF4-29B27F0FE9A1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00" y="2218017"/>
            <a:ext cx="1248187" cy="1248187"/>
          </a:xfrm>
          <a:prstGeom prst="rect">
            <a:avLst/>
          </a:prstGeom>
        </p:spPr>
      </p:pic>
      <p:pic>
        <p:nvPicPr>
          <p:cNvPr id="36" name="图片 35" descr="卡通人物&#10;&#10;描述已自动生成">
            <a:extLst>
              <a:ext uri="{FF2B5EF4-FFF2-40B4-BE49-F238E27FC236}">
                <a16:creationId xmlns:a16="http://schemas.microsoft.com/office/drawing/2014/main" id="{59639EC3-2129-C448-8890-5CF7D910784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806" y="2218017"/>
            <a:ext cx="1248187" cy="1248187"/>
          </a:xfrm>
          <a:prstGeom prst="rect">
            <a:avLst/>
          </a:prstGeom>
        </p:spPr>
      </p:pic>
      <p:pic>
        <p:nvPicPr>
          <p:cNvPr id="38" name="图片 37" descr="卡通人物&#10;&#10;描述已自动生成">
            <a:extLst>
              <a:ext uri="{FF2B5EF4-FFF2-40B4-BE49-F238E27FC236}">
                <a16:creationId xmlns:a16="http://schemas.microsoft.com/office/drawing/2014/main" id="{61AB799C-6A27-02AA-A20F-4B83C39AF04C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12" y="2218017"/>
            <a:ext cx="1248187" cy="1248187"/>
          </a:xfrm>
          <a:prstGeom prst="rect">
            <a:avLst/>
          </a:prstGeom>
        </p:spPr>
      </p:pic>
      <p:pic>
        <p:nvPicPr>
          <p:cNvPr id="40" name="图片 39" descr="卡通人物&#10;&#10;描述已自动生成">
            <a:extLst>
              <a:ext uri="{FF2B5EF4-FFF2-40B4-BE49-F238E27FC236}">
                <a16:creationId xmlns:a16="http://schemas.microsoft.com/office/drawing/2014/main" id="{079C3DAF-CAC3-129A-2358-531784F0FF63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1" y="4263110"/>
            <a:ext cx="1248187" cy="1248187"/>
          </a:xfrm>
          <a:prstGeom prst="rect">
            <a:avLst/>
          </a:prstGeom>
        </p:spPr>
      </p:pic>
      <p:pic>
        <p:nvPicPr>
          <p:cNvPr id="42" name="图片 41" descr="卡通人物&#10;&#10;描述已自动生成">
            <a:extLst>
              <a:ext uri="{FF2B5EF4-FFF2-40B4-BE49-F238E27FC236}">
                <a16:creationId xmlns:a16="http://schemas.microsoft.com/office/drawing/2014/main" id="{EA356A51-F739-79DB-E67F-2BAF924FB3D1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37" y="4263110"/>
            <a:ext cx="1248187" cy="1248187"/>
          </a:xfrm>
          <a:prstGeom prst="rect">
            <a:avLst/>
          </a:prstGeom>
        </p:spPr>
      </p:pic>
      <p:pic>
        <p:nvPicPr>
          <p:cNvPr id="44" name="图片 43" descr="形状&#10;&#10;低可信度描述已自动生成">
            <a:extLst>
              <a:ext uri="{FF2B5EF4-FFF2-40B4-BE49-F238E27FC236}">
                <a16:creationId xmlns:a16="http://schemas.microsoft.com/office/drawing/2014/main" id="{B7C7B8F5-7A2F-B87A-A0A2-222449DCAA86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42" y="4263110"/>
            <a:ext cx="1248187" cy="1248187"/>
          </a:xfrm>
          <a:prstGeom prst="rect">
            <a:avLst/>
          </a:prstGeom>
        </p:spPr>
      </p:pic>
      <p:pic>
        <p:nvPicPr>
          <p:cNvPr id="46" name="图片 45" descr="卡通人物&#10;&#10;描述已自动生成">
            <a:extLst>
              <a:ext uri="{FF2B5EF4-FFF2-40B4-BE49-F238E27FC236}">
                <a16:creationId xmlns:a16="http://schemas.microsoft.com/office/drawing/2014/main" id="{EA5F9938-4C9F-4BDA-7493-3F5A83B80FC1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48" y="4263110"/>
            <a:ext cx="1248187" cy="1248187"/>
          </a:xfrm>
          <a:prstGeom prst="rect">
            <a:avLst/>
          </a:prstGeom>
        </p:spPr>
      </p:pic>
      <p:pic>
        <p:nvPicPr>
          <p:cNvPr id="47" name="图片 46" descr="卡通人物&#10;&#10;描述已自动生成">
            <a:extLst>
              <a:ext uri="{FF2B5EF4-FFF2-40B4-BE49-F238E27FC236}">
                <a16:creationId xmlns:a16="http://schemas.microsoft.com/office/drawing/2014/main" id="{2749DD97-DD6D-4897-EDAB-6909071DE1BC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23" y="4263110"/>
            <a:ext cx="1248187" cy="1248187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121C59E7-1DE8-49FA-0ADA-F2EB36A099F3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29" y="4263110"/>
            <a:ext cx="1248187" cy="1248187"/>
          </a:xfrm>
          <a:prstGeom prst="rect">
            <a:avLst/>
          </a:prstGeom>
        </p:spPr>
      </p:pic>
      <p:pic>
        <p:nvPicPr>
          <p:cNvPr id="51" name="图片 50" descr="卡通人物&#10;&#10;描述已自动生成">
            <a:extLst>
              <a:ext uri="{FF2B5EF4-FFF2-40B4-BE49-F238E27FC236}">
                <a16:creationId xmlns:a16="http://schemas.microsoft.com/office/drawing/2014/main" id="{5520DBED-CA06-E94D-78DF-D26A14CD4FC5}"/>
              </a:ext>
            </a:extLst>
          </p:cNvPr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934" y="4263110"/>
            <a:ext cx="1248187" cy="1248187"/>
          </a:xfrm>
          <a:prstGeom prst="rect">
            <a:avLst/>
          </a:prstGeom>
        </p:spPr>
      </p:pic>
      <p:pic>
        <p:nvPicPr>
          <p:cNvPr id="52" name="图片 51" descr="图片包含 徽标&#10;&#10;描述已自动生成">
            <a:extLst>
              <a:ext uri="{FF2B5EF4-FFF2-40B4-BE49-F238E27FC236}">
                <a16:creationId xmlns:a16="http://schemas.microsoft.com/office/drawing/2014/main" id="{4747CB63-E57D-0F72-C751-250A55C89444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940" y="4263110"/>
            <a:ext cx="1248187" cy="1248187"/>
          </a:xfrm>
          <a:prstGeom prst="rect">
            <a:avLst/>
          </a:prstGeom>
        </p:spPr>
      </p:pic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4F786F33-4386-B7DB-C70A-ECD1A2C37DCC}"/>
              </a:ext>
            </a:extLst>
          </p:cNvPr>
          <p:cNvSpPr/>
          <p:nvPr/>
        </p:nvSpPr>
        <p:spPr>
          <a:xfrm>
            <a:off x="554051" y="1879981"/>
            <a:ext cx="1919274" cy="268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Clothes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Abadi" panose="020B0604020104020204" pitchFamily="34" charset="0"/>
              </a:rPr>
              <a:t>Navy striped tee</a:t>
            </a:r>
            <a:endParaRPr lang="zh-CN" altLang="en-US" sz="12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D6C9128-E5C9-E9D1-7190-EC97A578481B}"/>
              </a:ext>
            </a:extLst>
          </p:cNvPr>
          <p:cNvSpPr/>
          <p:nvPr/>
        </p:nvSpPr>
        <p:spPr>
          <a:xfrm>
            <a:off x="6370123" y="1879981"/>
            <a:ext cx="1919274" cy="268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Eyes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：</a:t>
            </a:r>
            <a:r>
              <a:rPr lang="en-US" altLang="zh-CN" sz="1200" b="1" dirty="0">
                <a:solidFill>
                  <a:schemeClr val="tx1"/>
                </a:solidFill>
                <a:latin typeface="Abadi" panose="020B0604020104020204" pitchFamily="34" charset="0"/>
              </a:rPr>
              <a:t>3d</a:t>
            </a:r>
            <a:endParaRPr lang="zh-CN" altLang="en-US" sz="12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2B1F6670-8218-1138-8D9B-7C0E54C0F89F}"/>
              </a:ext>
            </a:extLst>
          </p:cNvPr>
          <p:cNvSpPr/>
          <p:nvPr/>
        </p:nvSpPr>
        <p:spPr>
          <a:xfrm>
            <a:off x="564211" y="3921251"/>
            <a:ext cx="1919274" cy="268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Mouth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：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Bored bubblegum</a:t>
            </a:r>
            <a:endParaRPr lang="zh-CN" altLang="en-US" sz="12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8E63208-3425-6318-B039-F07861D98838}"/>
              </a:ext>
            </a:extLst>
          </p:cNvPr>
          <p:cNvSpPr/>
          <p:nvPr/>
        </p:nvSpPr>
        <p:spPr>
          <a:xfrm>
            <a:off x="6359963" y="3921251"/>
            <a:ext cx="1919274" cy="268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Hat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：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Commie hat</a:t>
            </a:r>
            <a:endParaRPr lang="zh-CN" altLang="en-US" sz="12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BAC4DB-0FEA-64F2-8DB8-6B5FBC073F05}"/>
              </a:ext>
            </a:extLst>
          </p:cNvPr>
          <p:cNvSpPr/>
          <p:nvPr/>
        </p:nvSpPr>
        <p:spPr>
          <a:xfrm>
            <a:off x="6789531" y="4375719"/>
            <a:ext cx="4676943" cy="2682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1DAB57F-92D6-0079-F7B0-18A3FC0F43AB}"/>
              </a:ext>
            </a:extLst>
          </p:cNvPr>
          <p:cNvSpPr/>
          <p:nvPr/>
        </p:nvSpPr>
        <p:spPr>
          <a:xfrm>
            <a:off x="1417320" y="4930140"/>
            <a:ext cx="4507230" cy="302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AA6BFD-4E30-6A62-41C8-D38B1FA705CE}"/>
              </a:ext>
            </a:extLst>
          </p:cNvPr>
          <p:cNvSpPr txBox="1"/>
          <p:nvPr/>
        </p:nvSpPr>
        <p:spPr>
          <a:xfrm>
            <a:off x="8922657" y="349857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(b)</a:t>
            </a:r>
            <a:endParaRPr lang="zh-CN" altLang="en-US" sz="14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60BBB0-4CC0-208B-64D2-48A8A1834593}"/>
              </a:ext>
            </a:extLst>
          </p:cNvPr>
          <p:cNvSpPr/>
          <p:nvPr/>
        </p:nvSpPr>
        <p:spPr>
          <a:xfrm>
            <a:off x="6935562" y="2603240"/>
            <a:ext cx="4530912" cy="154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1B57CE-1398-759B-A2A4-2C81DE31CDD7}"/>
              </a:ext>
            </a:extLst>
          </p:cNvPr>
          <p:cNvSpPr txBox="1"/>
          <p:nvPr/>
        </p:nvSpPr>
        <p:spPr>
          <a:xfrm>
            <a:off x="3072820" y="3524063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(a)</a:t>
            </a:r>
            <a:endParaRPr lang="zh-CN" altLang="en-US" sz="14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4FA463-66EB-BC8F-04BD-F1573CD2C5C3}"/>
              </a:ext>
            </a:extLst>
          </p:cNvPr>
          <p:cNvSpPr/>
          <p:nvPr/>
        </p:nvSpPr>
        <p:spPr>
          <a:xfrm>
            <a:off x="798576" y="3240652"/>
            <a:ext cx="4852416" cy="225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8759" y="191254"/>
            <a:ext cx="4368409" cy="928960"/>
            <a:chOff x="238759" y="191254"/>
            <a:chExt cx="4368409" cy="928960"/>
          </a:xfrm>
        </p:grpSpPr>
        <p:grpSp>
          <p:nvGrpSpPr>
            <p:cNvPr id="5" name="组合 4"/>
            <p:cNvGrpSpPr/>
            <p:nvPr/>
          </p:nvGrpSpPr>
          <p:grpSpPr>
            <a:xfrm>
              <a:off x="330200" y="191254"/>
              <a:ext cx="2054860" cy="522625"/>
              <a:chOff x="528320" y="297934"/>
              <a:chExt cx="2054860" cy="522625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28320" y="297934"/>
                <a:ext cx="20548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Background</a:t>
                </a:r>
                <a:endParaRPr lang="zh-CN" altLang="en-US" sz="2400" b="1" spc="300" dirty="0">
                  <a:solidFill>
                    <a:srgbClr val="013F98"/>
                  </a:solidFill>
                  <a:latin typeface="得意黑" pitchFamily="2" charset="-122"/>
                  <a:ea typeface="得意黑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: 圆角 8"/>
              <p:cNvSpPr/>
              <p:nvPr/>
            </p:nvSpPr>
            <p:spPr>
              <a:xfrm>
                <a:off x="683895" y="765032"/>
                <a:ext cx="1343025" cy="5297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38759" y="781660"/>
              <a:ext cx="43684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spc="300" dirty="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Abstract Description</a:t>
              </a:r>
              <a:endPara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得意黑" pitchFamily="2" charset="-122"/>
                <a:ea typeface="得意黑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85156" y="1117726"/>
            <a:ext cx="55614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"attributes": [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"Character", "value": "Color Adam"},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"Bomb Type", "value": "Classic"},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"Colorway", "value": "Color Red"},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"Distribution", "value": "General Release"},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"Year", "value": "2018"},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"Spark", "value": "Yes"},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"Branded", "value": "No"},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"Background Name", "value": "Camo"},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"Background Colorway", "value": "Perfect Camo Pink"},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"Background Year", "value": "2014"},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"Background Branded", "value": "No"},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"Error Terror", "value": "No"},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"Double Trouble", "value": "No"},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"Broken Background", "value": "No"}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altLang="zh-CN" sz="1000" b="1" dirty="0"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图片 11" descr="背景图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9" y="1606232"/>
            <a:ext cx="1778808" cy="1778808"/>
          </a:xfrm>
          <a:prstGeom prst="roundRect">
            <a:avLst>
              <a:gd name="adj" fmla="val 6270"/>
            </a:avLst>
          </a:prstGeom>
        </p:spPr>
      </p:pic>
      <p:pic>
        <p:nvPicPr>
          <p:cNvPr id="16" name="图片 15" descr="卡通人物&#10;&#10;中度可信度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4" y="4079667"/>
            <a:ext cx="1778808" cy="2576545"/>
          </a:xfrm>
          <a:prstGeom prst="roundRect">
            <a:avLst>
              <a:gd name="adj" fmla="val 5470"/>
            </a:avLst>
          </a:prstGeom>
        </p:spPr>
      </p:pic>
      <p:sp>
        <p:nvSpPr>
          <p:cNvPr id="18" name="文本框 17"/>
          <p:cNvSpPr txBox="1"/>
          <p:nvPr/>
        </p:nvSpPr>
        <p:spPr>
          <a:xfrm>
            <a:off x="2668962" y="3905193"/>
            <a:ext cx="4718809" cy="2837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"attributes": [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"Background", "value": "Chummy"},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"Body", "value": "Captivating"},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"Necklace", "value": "Obedient"},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"Muffler", "value": "Folksy"},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"Head", "value": "Lyrical"},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"Orbs", "value": "Contemptible"},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"Foreground", "value": "Restrained"},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    {"</a:t>
            </a:r>
            <a:r>
              <a:rPr lang="en-US" altLang="zh-CN" sz="1000" b="1" dirty="0" err="1"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effectLst/>
                <a:latin typeface="Consolas" panose="020B0609020204030204" pitchFamily="49" charset="0"/>
              </a:rPr>
              <a:t>": "Galaxy Glitter", "value": "Unfoolable"}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effectLst/>
                <a:latin typeface="Consolas" panose="020B0609020204030204" pitchFamily="49" charset="0"/>
              </a:rPr>
              <a:t>    ]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}</a:t>
            </a:r>
            <a:endParaRPr lang="en-US" altLang="zh-CN" sz="1000" b="1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20539" y="3933861"/>
            <a:ext cx="4139107" cy="2837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"attributes": [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    {"</a:t>
            </a:r>
            <a:r>
              <a:rPr lang="en-US" altLang="zh-CN" sz="1000" b="1" dirty="0" err="1"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latin typeface="Consolas" panose="020B0609020204030204" pitchFamily="49" charset="0"/>
              </a:rPr>
              <a:t>": "</a:t>
            </a:r>
            <a:r>
              <a:rPr lang="zh-CN" altLang="en-US" sz="1000" b="1" dirty="0">
                <a:latin typeface="Consolas" panose="020B0609020204030204" pitchFamily="49" charset="0"/>
              </a:rPr>
              <a:t>背景</a:t>
            </a:r>
            <a:r>
              <a:rPr lang="en-US" altLang="zh-CN" sz="1000" b="1" dirty="0">
                <a:latin typeface="Consolas" panose="020B0609020204030204" pitchFamily="49" charset="0"/>
              </a:rPr>
              <a:t>", "value": "</a:t>
            </a:r>
            <a:r>
              <a:rPr lang="zh-CN" altLang="en-US" sz="1000" b="1" dirty="0">
                <a:latin typeface="Consolas" panose="020B0609020204030204" pitchFamily="49" charset="0"/>
              </a:rPr>
              <a:t>友好</a:t>
            </a:r>
            <a:r>
              <a:rPr lang="en-US" altLang="zh-CN" sz="1000" b="1" dirty="0">
                <a:latin typeface="Consolas" panose="020B0609020204030204" pitchFamily="49" charset="0"/>
              </a:rPr>
              <a:t>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    {"</a:t>
            </a:r>
            <a:r>
              <a:rPr lang="en-US" altLang="zh-CN" sz="1000" b="1" dirty="0" err="1"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latin typeface="Consolas" panose="020B0609020204030204" pitchFamily="49" charset="0"/>
              </a:rPr>
              <a:t>": "</a:t>
            </a:r>
            <a:r>
              <a:rPr lang="zh-CN" altLang="en-US" sz="1000" b="1" dirty="0">
                <a:latin typeface="Consolas" panose="020B0609020204030204" pitchFamily="49" charset="0"/>
              </a:rPr>
              <a:t>身体</a:t>
            </a:r>
            <a:r>
              <a:rPr lang="en-US" altLang="zh-CN" sz="1000" b="1" dirty="0">
                <a:latin typeface="Consolas" panose="020B0609020204030204" pitchFamily="49" charset="0"/>
              </a:rPr>
              <a:t>", "value": "</a:t>
            </a:r>
            <a:r>
              <a:rPr lang="zh-CN" altLang="en-US" sz="1000" b="1" dirty="0">
                <a:latin typeface="Consolas" panose="020B0609020204030204" pitchFamily="49" charset="0"/>
              </a:rPr>
              <a:t>迷人</a:t>
            </a:r>
            <a:r>
              <a:rPr lang="en-US" altLang="zh-CN" sz="1000" b="1" dirty="0">
                <a:latin typeface="Consolas" panose="020B0609020204030204" pitchFamily="49" charset="0"/>
              </a:rPr>
              <a:t>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    {"</a:t>
            </a:r>
            <a:r>
              <a:rPr lang="en-US" altLang="zh-CN" sz="1000" b="1" dirty="0" err="1"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latin typeface="Consolas" panose="020B0609020204030204" pitchFamily="49" charset="0"/>
              </a:rPr>
              <a:t>": "</a:t>
            </a:r>
            <a:r>
              <a:rPr lang="zh-CN" altLang="en-US" sz="1000" b="1" dirty="0">
                <a:latin typeface="Consolas" panose="020B0609020204030204" pitchFamily="49" charset="0"/>
              </a:rPr>
              <a:t>项链</a:t>
            </a:r>
            <a:r>
              <a:rPr lang="en-US" altLang="zh-CN" sz="1000" b="1" dirty="0">
                <a:latin typeface="Consolas" panose="020B0609020204030204" pitchFamily="49" charset="0"/>
              </a:rPr>
              <a:t>", "value": "</a:t>
            </a:r>
            <a:r>
              <a:rPr lang="zh-CN" altLang="en-US" sz="1000" b="1" dirty="0">
                <a:latin typeface="Consolas" panose="020B0609020204030204" pitchFamily="49" charset="0"/>
              </a:rPr>
              <a:t>顺从</a:t>
            </a:r>
            <a:r>
              <a:rPr lang="en-US" altLang="zh-CN" sz="1000" b="1" dirty="0">
                <a:latin typeface="Consolas" panose="020B0609020204030204" pitchFamily="49" charset="0"/>
              </a:rPr>
              <a:t>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    {"</a:t>
            </a:r>
            <a:r>
              <a:rPr lang="en-US" altLang="zh-CN" sz="1000" b="1" dirty="0" err="1"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latin typeface="Consolas" panose="020B0609020204030204" pitchFamily="49" charset="0"/>
              </a:rPr>
              <a:t>": "</a:t>
            </a:r>
            <a:r>
              <a:rPr lang="zh-CN" altLang="en-US" sz="1000" b="1" dirty="0">
                <a:latin typeface="Consolas" panose="020B0609020204030204" pitchFamily="49" charset="0"/>
              </a:rPr>
              <a:t>围巾</a:t>
            </a:r>
            <a:r>
              <a:rPr lang="en-US" altLang="zh-CN" sz="1000" b="1" dirty="0">
                <a:latin typeface="Consolas" panose="020B0609020204030204" pitchFamily="49" charset="0"/>
              </a:rPr>
              <a:t>", "value": "</a:t>
            </a:r>
            <a:r>
              <a:rPr lang="zh-CN" altLang="en-US" sz="1000" b="1" dirty="0">
                <a:latin typeface="Consolas" panose="020B0609020204030204" pitchFamily="49" charset="0"/>
              </a:rPr>
              <a:t>朴实</a:t>
            </a:r>
            <a:r>
              <a:rPr lang="en-US" altLang="zh-CN" sz="1000" b="1" dirty="0">
                <a:latin typeface="Consolas" panose="020B0609020204030204" pitchFamily="49" charset="0"/>
              </a:rPr>
              <a:t>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    {"</a:t>
            </a:r>
            <a:r>
              <a:rPr lang="en-US" altLang="zh-CN" sz="1000" b="1" dirty="0" err="1"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latin typeface="Consolas" panose="020B0609020204030204" pitchFamily="49" charset="0"/>
              </a:rPr>
              <a:t>": "</a:t>
            </a:r>
            <a:r>
              <a:rPr lang="zh-CN" altLang="en-US" sz="1000" b="1" dirty="0">
                <a:latin typeface="Consolas" panose="020B0609020204030204" pitchFamily="49" charset="0"/>
              </a:rPr>
              <a:t>头部</a:t>
            </a:r>
            <a:r>
              <a:rPr lang="en-US" altLang="zh-CN" sz="1000" b="1" dirty="0">
                <a:latin typeface="Consolas" panose="020B0609020204030204" pitchFamily="49" charset="0"/>
              </a:rPr>
              <a:t>", "value": "</a:t>
            </a:r>
            <a:r>
              <a:rPr lang="zh-CN" altLang="en-US" sz="1000" b="1" dirty="0">
                <a:latin typeface="Consolas" panose="020B0609020204030204" pitchFamily="49" charset="0"/>
              </a:rPr>
              <a:t>抒情</a:t>
            </a:r>
            <a:r>
              <a:rPr lang="en-US" altLang="zh-CN" sz="1000" b="1" dirty="0">
                <a:latin typeface="Consolas" panose="020B0609020204030204" pitchFamily="49" charset="0"/>
              </a:rPr>
              <a:t>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    {"</a:t>
            </a:r>
            <a:r>
              <a:rPr lang="en-US" altLang="zh-CN" sz="1000" b="1" dirty="0" err="1"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latin typeface="Consolas" panose="020B0609020204030204" pitchFamily="49" charset="0"/>
              </a:rPr>
              <a:t>": "</a:t>
            </a:r>
            <a:r>
              <a:rPr lang="zh-CN" altLang="en-US" sz="1000" b="1" dirty="0">
                <a:latin typeface="Consolas" panose="020B0609020204030204" pitchFamily="49" charset="0"/>
              </a:rPr>
              <a:t>眼球</a:t>
            </a:r>
            <a:r>
              <a:rPr lang="en-US" altLang="zh-CN" sz="1000" b="1" dirty="0">
                <a:latin typeface="Consolas" panose="020B0609020204030204" pitchFamily="49" charset="0"/>
              </a:rPr>
              <a:t>", "value": "</a:t>
            </a:r>
            <a:r>
              <a:rPr lang="zh-CN" altLang="en-US" sz="1000" b="1" dirty="0">
                <a:latin typeface="Consolas" panose="020B0609020204030204" pitchFamily="49" charset="0"/>
              </a:rPr>
              <a:t>可鄙</a:t>
            </a:r>
            <a:r>
              <a:rPr lang="en-US" altLang="zh-CN" sz="1000" b="1" dirty="0">
                <a:latin typeface="Consolas" panose="020B0609020204030204" pitchFamily="49" charset="0"/>
              </a:rPr>
              <a:t>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    {"</a:t>
            </a:r>
            <a:r>
              <a:rPr lang="en-US" altLang="zh-CN" sz="1000" b="1" dirty="0" err="1"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latin typeface="Consolas" panose="020B0609020204030204" pitchFamily="49" charset="0"/>
              </a:rPr>
              <a:t>": "</a:t>
            </a:r>
            <a:r>
              <a:rPr lang="zh-CN" altLang="en-US" sz="1000" b="1" dirty="0">
                <a:latin typeface="Consolas" panose="020B0609020204030204" pitchFamily="49" charset="0"/>
              </a:rPr>
              <a:t>前景</a:t>
            </a:r>
            <a:r>
              <a:rPr lang="en-US" altLang="zh-CN" sz="1000" b="1" dirty="0">
                <a:latin typeface="Consolas" panose="020B0609020204030204" pitchFamily="49" charset="0"/>
              </a:rPr>
              <a:t>", "value": "</a:t>
            </a:r>
            <a:r>
              <a:rPr lang="zh-CN" altLang="en-US" sz="1000" b="1" dirty="0">
                <a:latin typeface="Consolas" panose="020B0609020204030204" pitchFamily="49" charset="0"/>
              </a:rPr>
              <a:t>克制</a:t>
            </a:r>
            <a:r>
              <a:rPr lang="en-US" altLang="zh-CN" sz="1000" b="1" dirty="0">
                <a:latin typeface="Consolas" panose="020B0609020204030204" pitchFamily="49" charset="0"/>
              </a:rPr>
              <a:t>"},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    {"</a:t>
            </a:r>
            <a:r>
              <a:rPr lang="en-US" altLang="zh-CN" sz="1000" b="1" dirty="0" err="1">
                <a:latin typeface="Consolas" panose="020B0609020204030204" pitchFamily="49" charset="0"/>
              </a:rPr>
              <a:t>trait_type</a:t>
            </a:r>
            <a:r>
              <a:rPr lang="en-US" altLang="zh-CN" sz="1000" b="1" dirty="0">
                <a:latin typeface="Consolas" panose="020B0609020204030204" pitchFamily="49" charset="0"/>
              </a:rPr>
              <a:t>": "</a:t>
            </a:r>
            <a:r>
              <a:rPr lang="zh-CN" altLang="en-US" sz="1000" b="1" dirty="0">
                <a:latin typeface="Consolas" panose="020B0609020204030204" pitchFamily="49" charset="0"/>
              </a:rPr>
              <a:t>星河闪烁</a:t>
            </a:r>
            <a:r>
              <a:rPr lang="en-US" altLang="zh-CN" sz="1000" b="1" dirty="0">
                <a:latin typeface="Consolas" panose="020B0609020204030204" pitchFamily="49" charset="0"/>
              </a:rPr>
              <a:t>", "value": "</a:t>
            </a:r>
            <a:r>
              <a:rPr lang="zh-CN" altLang="en-US" sz="1000" b="1" dirty="0">
                <a:latin typeface="Consolas" panose="020B0609020204030204" pitchFamily="49" charset="0"/>
              </a:rPr>
              <a:t>难以愚弄</a:t>
            </a:r>
            <a:r>
              <a:rPr lang="en-US" altLang="zh-CN" sz="1000" b="1" dirty="0">
                <a:latin typeface="Consolas" panose="020B0609020204030204" pitchFamily="49" charset="0"/>
              </a:rPr>
              <a:t>"}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    ]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820539" y="1122113"/>
            <a:ext cx="65989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b="1" dirty="0"/>
              <a:t>{</a:t>
            </a:r>
            <a:endParaRPr lang="zh-CN" altLang="en-US" sz="1000" b="1" dirty="0">
              <a:latin typeface="Consolas" panose="020B0609020204030204" pitchFamily="49" charset="0"/>
            </a:endParaRP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"attributes": [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"角色", "value": "色彩亚当"},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"炸弹类型", "value": "经典"},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"颜色方案", "value": "红色"},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"分布", "value": "通用发行"},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"年份", "value": "2018"},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"火花", "value": "是"},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"品牌化", "value": "否"},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"背景名称", "value": "迷彩"},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"背景颜色方案", "value": "完美迷彩粉"},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"背景年份", "value": "2014"},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"背景品牌化", "value": "否"},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"错误恐怖", "value": "否"},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"双重麻烦", "value": "否"},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    {"trait_type": "破损背景", "value": "否"}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    ]</a:t>
            </a:r>
          </a:p>
          <a:p>
            <a:r>
              <a:rPr lang="zh-CN" altLang="en-US" sz="1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55870" y="1331049"/>
            <a:ext cx="182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得意黑" pitchFamily="2" charset="-122"/>
                <a:ea typeface="得意黑" pitchFamily="2" charset="-122"/>
              </a:rPr>
              <a:t>Adam Bomb Squad </a:t>
            </a:r>
            <a:endParaRPr lang="zh-CN" altLang="en-US" sz="1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99676" y="3752169"/>
            <a:ext cx="2126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得意黑" pitchFamily="2" charset="-122"/>
                <a:ea typeface="得意黑" pitchFamily="2" charset="-122"/>
              </a:rPr>
              <a:t>Superlative Secret Society</a:t>
            </a:r>
            <a:endParaRPr lang="zh-CN" altLang="en-US" sz="1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81508" y="2341747"/>
            <a:ext cx="586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</a:rPr>
              <a:t>#</a:t>
            </a:r>
            <a:r>
              <a:rPr lang="en-US" altLang="zh-CN" sz="1600" dirty="0">
                <a:latin typeface="得意黑" pitchFamily="2" charset="-122"/>
                <a:ea typeface="得意黑" pitchFamily="2" charset="-122"/>
              </a:rPr>
              <a:t> 1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81508" y="5060162"/>
            <a:ext cx="586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</a:rPr>
              <a:t>#</a:t>
            </a:r>
            <a:r>
              <a:rPr lang="en-US" altLang="zh-CN" sz="1600" dirty="0">
                <a:latin typeface="得意黑" pitchFamily="2" charset="-122"/>
                <a:ea typeface="得意黑" pitchFamily="2" charset="-122"/>
              </a:rPr>
              <a:t> 6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197" y="4866482"/>
            <a:ext cx="1716034" cy="17160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017904" y="284506"/>
            <a:ext cx="31619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"95"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"Background"</a:t>
            </a:r>
            <a:endParaRPr lang="en-US" altLang="zh-CN" sz="1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"Albino"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"Body"</a:t>
            </a:r>
            <a:endParaRPr lang="en-US" altLang="zh-CN" sz="1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"Fun Cap"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"Head"</a:t>
            </a:r>
            <a:endParaRPr lang="en-US" altLang="zh-CN" sz="1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"Long Cigarette"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"Accessory II"</a:t>
            </a:r>
            <a:endParaRPr lang="en-US" altLang="zh-CN" sz="1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trait_type</a:t>
            </a:r>
            <a:r>
              <a:rPr lang="en-US" altLang="zh-CN" sz="10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 Traits"</a:t>
            </a:r>
            <a:endParaRPr lang="en-US" altLang="zh-CN" sz="10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altLang="zh-CN" sz="10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8759" y="191254"/>
            <a:ext cx="4250113" cy="928960"/>
            <a:chOff x="238759" y="191254"/>
            <a:chExt cx="4250113" cy="928960"/>
          </a:xfrm>
        </p:grpSpPr>
        <p:grpSp>
          <p:nvGrpSpPr>
            <p:cNvPr id="8" name="组合 7"/>
            <p:cNvGrpSpPr/>
            <p:nvPr/>
          </p:nvGrpSpPr>
          <p:grpSpPr>
            <a:xfrm>
              <a:off x="238759" y="191254"/>
              <a:ext cx="4250113" cy="522625"/>
              <a:chOff x="436879" y="297934"/>
              <a:chExt cx="4250113" cy="522625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36879" y="297934"/>
                <a:ext cx="42501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CONSTRUCTING NF</a:t>
                </a:r>
                <a:r>
                  <a:rPr lang="en-US" altLang="zh-CN" sz="2400" b="1" spc="300" dirty="0">
                    <a:solidFill>
                      <a:srgbClr val="C00000"/>
                    </a:solidFill>
                    <a:latin typeface="得意黑" pitchFamily="2" charset="-122"/>
                    <a:ea typeface="得意黑" pitchFamily="2" charset="-122"/>
                  </a:rPr>
                  <a:t>T</a:t>
                </a:r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1000</a:t>
                </a:r>
                <a:endParaRPr lang="zh-CN" altLang="en-US" sz="2400" b="1" spc="300" dirty="0">
                  <a:solidFill>
                    <a:srgbClr val="013F98"/>
                  </a:solidFill>
                  <a:latin typeface="得意黑" pitchFamily="2" charset="-122"/>
                  <a:ea typeface="得意黑" pitchFamily="2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矩形: 圆角 18"/>
              <p:cNvSpPr/>
              <p:nvPr/>
            </p:nvSpPr>
            <p:spPr>
              <a:xfrm>
                <a:off x="683895" y="765032"/>
                <a:ext cx="1343025" cy="5297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38759" y="781660"/>
              <a:ext cx="28286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spc="300" dirty="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Clarifying the Targets</a:t>
              </a:r>
              <a:endPara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得意黑" pitchFamily="2" charset="-122"/>
                <a:ea typeface="得意黑" pitchFamily="2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/>
          <a:srcRect l="2456" t="3783" r="1586" b="3781"/>
          <a:stretch>
            <a:fillRect/>
          </a:stretch>
        </p:blipFill>
        <p:spPr>
          <a:xfrm>
            <a:off x="1433893" y="1385248"/>
            <a:ext cx="9324213" cy="3951069"/>
          </a:xfrm>
          <a:prstGeom prst="roundRect">
            <a:avLst>
              <a:gd name="adj" fmla="val 5461"/>
            </a:avLst>
          </a:prstGeom>
        </p:spPr>
      </p:pic>
      <p:sp>
        <p:nvSpPr>
          <p:cNvPr id="27" name="文本框 26"/>
          <p:cNvSpPr txBox="1"/>
          <p:nvPr/>
        </p:nvSpPr>
        <p:spPr>
          <a:xfrm>
            <a:off x="238759" y="6535941"/>
            <a:ext cx="28286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u="sng" dirty="0">
                <a:solidFill>
                  <a:schemeClr val="accent1">
                    <a:lumMod val="75000"/>
                  </a:schemeClr>
                </a:solidFill>
              </a:rPr>
              <a:t>https://nftgo.io/analytics/market-overview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121978" y="5908356"/>
            <a:ext cx="730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Ethereum Top1000 PFP ERC-721 NFT collections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238760" y="1432560"/>
            <a:ext cx="5675437" cy="2540358"/>
            <a:chOff x="6047078" y="778940"/>
            <a:chExt cx="5857240" cy="2621734"/>
          </a:xfrm>
        </p:grpSpPr>
        <p:sp>
          <p:nvSpPr>
            <p:cNvPr id="41" name="矩形: 圆角 40"/>
            <p:cNvSpPr/>
            <p:nvPr/>
          </p:nvSpPr>
          <p:spPr>
            <a:xfrm>
              <a:off x="6047078" y="778940"/>
              <a:ext cx="5857240" cy="2621734"/>
            </a:xfrm>
            <a:prstGeom prst="roundRect">
              <a:avLst>
                <a:gd name="adj" fmla="val 3240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" name="图片 4" descr="文本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274" y="2545444"/>
              <a:ext cx="2204827" cy="540445"/>
            </a:xfrm>
            <a:prstGeom prst="rect">
              <a:avLst/>
            </a:prstGeom>
          </p:spPr>
        </p:pic>
        <p:pic>
          <p:nvPicPr>
            <p:cNvPr id="9" name="图片 8" descr="徽标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6206" y="2491618"/>
              <a:ext cx="2204827" cy="567158"/>
            </a:xfrm>
            <a:prstGeom prst="rect">
              <a:avLst/>
            </a:prstGeom>
          </p:spPr>
        </p:pic>
        <p:pic>
          <p:nvPicPr>
            <p:cNvPr id="1026" name="Picture 2" descr="AWS Case Study：NFTSca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275" y="1191787"/>
              <a:ext cx="2204827" cy="422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 descr="文本, 徽标&#10;&#10;描述已自动生成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29" b="8390"/>
            <a:stretch>
              <a:fillRect/>
            </a:stretch>
          </p:blipFill>
          <p:spPr>
            <a:xfrm>
              <a:off x="6256206" y="1051499"/>
              <a:ext cx="2488209" cy="563069"/>
            </a:xfrm>
            <a:prstGeom prst="rect">
              <a:avLst/>
            </a:prstGeom>
          </p:spPr>
        </p:pic>
        <p:pic>
          <p:nvPicPr>
            <p:cNvPr id="1030" name="Picture 6" descr="InterPlanetary File System - Wikipedi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534" y="1708635"/>
              <a:ext cx="870239" cy="87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文本框 15"/>
          <p:cNvSpPr txBox="1"/>
          <p:nvPr/>
        </p:nvSpPr>
        <p:spPr>
          <a:xfrm>
            <a:off x="525397" y="5319670"/>
            <a:ext cx="4101688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得意黑" pitchFamily="2" charset="-122"/>
                <a:ea typeface="得意黑" pitchFamily="2" charset="-122"/>
              </a:rPr>
              <a:t>1250 collections 14TB</a:t>
            </a:r>
            <a:endParaRPr lang="zh-CN" altLang="en-US" sz="2400" b="1" dirty="0">
              <a:solidFill>
                <a:srgbClr val="C00000"/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85775" y="4204749"/>
            <a:ext cx="5260877" cy="1114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得意黑" pitchFamily="2" charset="-122"/>
                <a:ea typeface="得意黑" pitchFamily="2" charset="-122"/>
              </a:rPr>
              <a:t>Multi-Platform, Multi-Process, Multi-Threaded Rapid Download of All Resources in the Target Collection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238759" y="191254"/>
            <a:ext cx="4250113" cy="928960"/>
            <a:chOff x="238759" y="191254"/>
            <a:chExt cx="4250113" cy="928960"/>
          </a:xfrm>
        </p:grpSpPr>
        <p:grpSp>
          <p:nvGrpSpPr>
            <p:cNvPr id="54" name="组合 53"/>
            <p:cNvGrpSpPr/>
            <p:nvPr/>
          </p:nvGrpSpPr>
          <p:grpSpPr>
            <a:xfrm>
              <a:off x="238759" y="191254"/>
              <a:ext cx="4250113" cy="522625"/>
              <a:chOff x="436879" y="297934"/>
              <a:chExt cx="4250113" cy="522625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436879" y="297934"/>
                <a:ext cx="42501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CONSTRUCTING NF</a:t>
                </a:r>
                <a:r>
                  <a:rPr lang="en-US" altLang="zh-CN" sz="2400" b="1" spc="300" dirty="0">
                    <a:solidFill>
                      <a:srgbClr val="C00000"/>
                    </a:solidFill>
                    <a:latin typeface="得意黑" pitchFamily="2" charset="-122"/>
                    <a:ea typeface="得意黑" pitchFamily="2" charset="-122"/>
                  </a:rPr>
                  <a:t>T</a:t>
                </a:r>
                <a:r>
                  <a:rPr lang="en-US" altLang="zh-CN" sz="2400" b="1" spc="300" dirty="0">
                    <a:solidFill>
                      <a:srgbClr val="013F98"/>
                    </a:solidFill>
                    <a:latin typeface="得意黑" pitchFamily="2" charset="-122"/>
                    <a:ea typeface="得意黑" pitchFamily="2" charset="-122"/>
                  </a:rPr>
                  <a:t>1000</a:t>
                </a:r>
                <a:endParaRPr lang="zh-CN" altLang="en-US" sz="2400" b="1" spc="300" dirty="0">
                  <a:solidFill>
                    <a:srgbClr val="013F98"/>
                  </a:solidFill>
                  <a:latin typeface="得意黑" pitchFamily="2" charset="-122"/>
                  <a:ea typeface="得意黑" pitchFamily="2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579121" y="759599"/>
                <a:ext cx="60960" cy="60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683894" y="757050"/>
                <a:ext cx="3354705" cy="6096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238759" y="781660"/>
              <a:ext cx="28286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spc="300" dirty="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Download</a:t>
              </a:r>
              <a:endParaRPr lang="zh-CN" altLang="en-US" sz="1600" b="1" spc="300" dirty="0">
                <a:solidFill>
                  <a:schemeClr val="accent1">
                    <a:lumMod val="75000"/>
                  </a:schemeClr>
                </a:solidFill>
                <a:latin typeface="得意黑" pitchFamily="2" charset="-122"/>
                <a:ea typeface="得意黑" pitchFamily="2" charset="-122"/>
              </a:endParaRPr>
            </a:p>
          </p:txBody>
        </p:sp>
      </p:grpSp>
      <p:grpSp>
        <p:nvGrpSpPr>
          <p:cNvPr id="1024" name="组合 1023"/>
          <p:cNvGrpSpPr/>
          <p:nvPr/>
        </p:nvGrpSpPr>
        <p:grpSpPr>
          <a:xfrm>
            <a:off x="6259095" y="723560"/>
            <a:ext cx="5694146" cy="3334462"/>
            <a:chOff x="266572" y="3332285"/>
            <a:chExt cx="5694146" cy="3334462"/>
          </a:xfrm>
        </p:grpSpPr>
        <p:sp>
          <p:nvSpPr>
            <p:cNvPr id="17" name="文本框 16"/>
            <p:cNvSpPr txBox="1"/>
            <p:nvPr/>
          </p:nvSpPr>
          <p:spPr>
            <a:xfrm>
              <a:off x="1323569" y="3457420"/>
              <a:ext cx="3730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accent1">
                      <a:lumMod val="75000"/>
                    </a:schemeClr>
                  </a:solidFill>
                </a:rPr>
                <a:t>Base_URI</a:t>
              </a:r>
              <a:r>
                <a:rPr lang="en-US" altLang="zh-CN" sz="2000" b="1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en-US" altLang="zh-CN" sz="2000" b="1" dirty="0" err="1">
                  <a:solidFill>
                    <a:schemeClr val="accent1">
                      <a:lumMod val="75000"/>
                    </a:schemeClr>
                  </a:solidFill>
                </a:rPr>
                <a:t>source_index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16689" y="3924918"/>
              <a:ext cx="53422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</a:rPr>
                <a:t>Smart Contract</a:t>
              </a:r>
              <a:r>
                <a:rPr lang="zh-CN" alt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</a:rPr>
                <a:t>Address : </a:t>
              </a:r>
              <a:r>
                <a:rPr lang="en-US" altLang="zh-CN" sz="1400" b="1" dirty="0"/>
                <a:t>0</a:t>
              </a:r>
              <a:r>
                <a:rPr lang="zh-CN" altLang="en-US" sz="1400" b="1" dirty="0"/>
                <a:t>xBC4CA0EdA7647A8aB7C2061c2E118A18a936f13D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16689" y="4561201"/>
              <a:ext cx="545302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baseURI </a:t>
              </a:r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</a:rPr>
                <a:t>: </a:t>
              </a:r>
              <a:r>
                <a:rPr lang="en-US" altLang="zh-CN" sz="1400" b="1" dirty="0"/>
                <a:t>ipfs://QmeSjSinHpPnmXmspMjwiXyN6zS4E9zccariGR3jxcaWtq/ </a:t>
              </a:r>
              <a:endParaRPr lang="zh-CN" altLang="en-US" sz="1400" b="1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81001" y="5822664"/>
              <a:ext cx="54887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</a:rPr>
                <a:t>"image": </a:t>
              </a:r>
              <a:r>
                <a:rPr lang="en-US" altLang="zh-CN" sz="1400" b="1" dirty="0"/>
                <a:t>"</a:t>
              </a:r>
              <a:r>
                <a:rPr lang="en-US" altLang="zh-CN" sz="1400" b="1" dirty="0" err="1"/>
                <a:t>ipfs</a:t>
              </a:r>
              <a:r>
                <a:rPr lang="en-US" altLang="zh-CN" sz="1400" b="1" dirty="0"/>
                <a:t>://</a:t>
              </a:r>
              <a:r>
                <a:rPr lang="en-US" altLang="zh-CN" sz="1400" b="1" dirty="0">
                  <a:solidFill>
                    <a:srgbClr val="C00000"/>
                  </a:solidFill>
                </a:rPr>
                <a:t>QmRRPWG96cmgTn2qSzjwr2qvfNEuhunv6FNeMFGa9bx6mQ"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6689" y="5183645"/>
              <a:ext cx="55440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 err="1">
                  <a:solidFill>
                    <a:schemeClr val="accent1">
                      <a:lumMod val="75000"/>
                    </a:schemeClr>
                  </a:solidFill>
                </a:rPr>
                <a:t>Metadata_Source</a:t>
              </a:r>
              <a:r>
                <a:rPr lang="zh-CN" alt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</a:rPr>
                <a:t>: </a:t>
              </a:r>
              <a:r>
                <a:rPr lang="en-US" altLang="zh-CN" sz="1400" b="1" dirty="0"/>
                <a:t>ipfs://QmeSjSinHpPnmXmspMjwiXyN6zS4E9zccariGR3jxcaWtq/</a:t>
              </a:r>
              <a:r>
                <a:rPr lang="en-US" altLang="zh-CN" sz="1400" b="1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59" name="箭头: 下 58"/>
            <p:cNvSpPr/>
            <p:nvPr/>
          </p:nvSpPr>
          <p:spPr>
            <a:xfrm>
              <a:off x="2778855" y="4478100"/>
              <a:ext cx="233680" cy="226923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箭头: 下 59"/>
            <p:cNvSpPr/>
            <p:nvPr/>
          </p:nvSpPr>
          <p:spPr>
            <a:xfrm>
              <a:off x="2778855" y="5144480"/>
              <a:ext cx="233680" cy="226923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箭头: 下 60"/>
            <p:cNvSpPr/>
            <p:nvPr/>
          </p:nvSpPr>
          <p:spPr>
            <a:xfrm>
              <a:off x="2778855" y="5822664"/>
              <a:ext cx="233680" cy="226923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/>
            <p:cNvSpPr/>
            <p:nvPr/>
          </p:nvSpPr>
          <p:spPr>
            <a:xfrm>
              <a:off x="266572" y="3332285"/>
              <a:ext cx="5694146" cy="3334462"/>
            </a:xfrm>
            <a:prstGeom prst="roundRect">
              <a:avLst>
                <a:gd name="adj" fmla="val 3240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5" name="图片 1024"/>
          <p:cNvPicPr>
            <a:picLocks noChangeAspect="1"/>
          </p:cNvPicPr>
          <p:nvPr/>
        </p:nvPicPr>
        <p:blipFill rotWithShape="1">
          <a:blip r:embed="rId8"/>
          <a:srcRect r="301" b="33319"/>
          <a:stretch>
            <a:fillRect/>
          </a:stretch>
        </p:blipFill>
        <p:spPr>
          <a:xfrm>
            <a:off x="6197495" y="4244934"/>
            <a:ext cx="5765705" cy="1158520"/>
          </a:xfrm>
          <a:prstGeom prst="rect">
            <a:avLst/>
          </a:prstGeom>
        </p:spPr>
      </p:pic>
      <p:pic>
        <p:nvPicPr>
          <p:cNvPr id="1027" name="图片 1026"/>
          <p:cNvPicPr>
            <a:picLocks noChangeAspect="1"/>
          </p:cNvPicPr>
          <p:nvPr/>
        </p:nvPicPr>
        <p:blipFill rotWithShape="1">
          <a:blip r:embed="rId9"/>
          <a:srcRect t="-2" b="32787"/>
          <a:stretch>
            <a:fillRect/>
          </a:stretch>
        </p:blipFill>
        <p:spPr>
          <a:xfrm>
            <a:off x="6197495" y="5483791"/>
            <a:ext cx="5765705" cy="115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IxMWE0NTFiOTc2NWYyZTQ2NTY4YTcyMWRjMDc4Yz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2359</Words>
  <Application>Microsoft Office PowerPoint</Application>
  <PresentationFormat>宽屏</PresentationFormat>
  <Paragraphs>311</Paragraphs>
  <Slides>24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8" baseType="lpstr">
      <vt:lpstr>Microsoft YaHei UI</vt:lpstr>
      <vt:lpstr>MiSans Heavy</vt:lpstr>
      <vt:lpstr>MiSans Medium</vt:lpstr>
      <vt:lpstr>NimbusRomNo9L-Regu</vt:lpstr>
      <vt:lpstr>得意黑</vt:lpstr>
      <vt:lpstr>等线</vt:lpstr>
      <vt:lpstr>等线 Light</vt:lpstr>
      <vt:lpstr>方正像素12</vt:lpstr>
      <vt:lpstr>宋体</vt:lpstr>
      <vt:lpstr>微软雅黑</vt:lpstr>
      <vt:lpstr>微软雅黑</vt:lpstr>
      <vt:lpstr>Abadi</vt:lpstr>
      <vt:lpstr>Aharoni</vt:lpstr>
      <vt:lpstr>Aptos Black</vt:lpstr>
      <vt:lpstr>Arial</vt:lpstr>
      <vt:lpstr>Arial Black</vt:lpstr>
      <vt:lpstr>Consolas</vt:lpstr>
      <vt:lpstr>Gill Sans Ultra Bold</vt:lpstr>
      <vt:lpstr>Helvetica</vt:lpstr>
      <vt:lpstr>Poppins</vt:lpstr>
      <vt:lpstr>Times New Roman</vt:lpstr>
      <vt:lpstr>Office 主题​​</vt:lpstr>
      <vt:lpstr>1_Office 主题​​</vt:lpstr>
      <vt:lpstr>2_Office 主题​​</vt:lpstr>
      <vt:lpstr>NFT 图文数据的跨模态检索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1594510003</dc:creator>
  <cp:lastModifiedBy>Shuxun Wang</cp:lastModifiedBy>
  <cp:revision>700</cp:revision>
  <dcterms:created xsi:type="dcterms:W3CDTF">1900-01-01T00:00:00Z</dcterms:created>
  <dcterms:modified xsi:type="dcterms:W3CDTF">2024-08-15T11:31:32Z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4915B3ECADCC654A37F32865CDD3DEEA_32</vt:lpwstr>
  </property>
  <property fmtid="{D5CDD505-2E9C-101B-9397-08002B2CF9AE}" pid="3" name="KSOProductBuildVer">
    <vt:lpwstr>2052-12.1.0.16120</vt:lpwstr>
  </property>
</Properties>
</file>